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9"/>
  </p:notesMasterIdLst>
  <p:sldIdLst>
    <p:sldId id="258" r:id="rId2"/>
    <p:sldId id="355" r:id="rId3"/>
    <p:sldId id="331" r:id="rId4"/>
    <p:sldId id="334" r:id="rId5"/>
    <p:sldId id="337" r:id="rId6"/>
    <p:sldId id="338" r:id="rId7"/>
    <p:sldId id="340" r:id="rId8"/>
    <p:sldId id="341" r:id="rId9"/>
    <p:sldId id="342" r:id="rId10"/>
    <p:sldId id="345" r:id="rId11"/>
    <p:sldId id="346" r:id="rId12"/>
    <p:sldId id="352" r:id="rId13"/>
    <p:sldId id="354" r:id="rId14"/>
    <p:sldId id="353" r:id="rId15"/>
    <p:sldId id="350" r:id="rId16"/>
    <p:sldId id="351" r:id="rId17"/>
    <p:sldId id="257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4BF41"/>
    <a:srgbClr val="0060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788" autoAdjust="0"/>
    <p:restoredTop sz="94701"/>
  </p:normalViewPr>
  <p:slideViewPr>
    <p:cSldViewPr snapToGrid="0" snapToObjects="1">
      <p:cViewPr varScale="1">
        <p:scale>
          <a:sx n="80" d="100"/>
          <a:sy n="80" d="100"/>
        </p:scale>
        <p:origin x="350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FAFCC-E980-4BD5-8C2D-0D377FBDEFEA}" type="datetimeFigureOut">
              <a:rPr lang="cs-CZ" smtClean="0"/>
              <a:t>17.5.2024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8B8AE0-BEF4-4723-B7DB-69A64CD53C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197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0A260-4F65-DF4A-ACCF-4A98C018891B}" type="datetimeFigureOut">
              <a:rPr lang="cs-CZ" smtClean="0"/>
              <a:t>17.5.2024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FF608-B7AE-4442-A01A-943A1AD7B3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5836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0A260-4F65-DF4A-ACCF-4A98C018891B}" type="datetimeFigureOut">
              <a:rPr lang="cs-CZ" smtClean="0"/>
              <a:t>17.5.2024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FF608-B7AE-4442-A01A-943A1AD7B3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6293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0A260-4F65-DF4A-ACCF-4A98C018891B}" type="datetimeFigureOut">
              <a:rPr lang="cs-CZ" smtClean="0"/>
              <a:t>17.5.2024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FF608-B7AE-4442-A01A-943A1AD7B3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2503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0A260-4F65-DF4A-ACCF-4A98C018891B}" type="datetimeFigureOut">
              <a:rPr lang="cs-CZ" smtClean="0"/>
              <a:t>17.5.2024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FF608-B7AE-4442-A01A-943A1AD7B3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5223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0A260-4F65-DF4A-ACCF-4A98C018891B}" type="datetimeFigureOut">
              <a:rPr lang="cs-CZ" smtClean="0"/>
              <a:t>17.5.2024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FF608-B7AE-4442-A01A-943A1AD7B3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4940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0A260-4F65-DF4A-ACCF-4A98C018891B}" type="datetimeFigureOut">
              <a:rPr lang="cs-CZ" smtClean="0"/>
              <a:t>17.5.2024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FF608-B7AE-4442-A01A-943A1AD7B3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4710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0A260-4F65-DF4A-ACCF-4A98C018891B}" type="datetimeFigureOut">
              <a:rPr lang="cs-CZ" smtClean="0"/>
              <a:t>17.5.2024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FF608-B7AE-4442-A01A-943A1AD7B3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9738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0A260-4F65-DF4A-ACCF-4A98C018891B}" type="datetimeFigureOut">
              <a:rPr lang="cs-CZ" smtClean="0"/>
              <a:t>17.5.2024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FF608-B7AE-4442-A01A-943A1AD7B3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1290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0A260-4F65-DF4A-ACCF-4A98C018891B}" type="datetimeFigureOut">
              <a:rPr lang="cs-CZ" smtClean="0"/>
              <a:t>17.5.2024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FF608-B7AE-4442-A01A-943A1AD7B3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6526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0A260-4F65-DF4A-ACCF-4A98C018891B}" type="datetimeFigureOut">
              <a:rPr lang="cs-CZ" smtClean="0"/>
              <a:t>17.5.2024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FF608-B7AE-4442-A01A-943A1AD7B3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4565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0A260-4F65-DF4A-ACCF-4A98C018891B}" type="datetimeFigureOut">
              <a:rPr lang="cs-CZ" smtClean="0"/>
              <a:t>17.5.2024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FF608-B7AE-4442-A01A-943A1AD7B3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7731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50A260-4F65-DF4A-ACCF-4A98C018891B}" type="datetimeFigureOut">
              <a:rPr lang="cs-CZ" smtClean="0"/>
              <a:t>17.5.2024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2FF608-B7AE-4442-A01A-943A1AD7B3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4725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4.xml"/><Relationship Id="rId4" Type="http://schemas.openxmlformats.org/officeDocument/2006/relationships/image" Target="../media/image6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5.xml"/><Relationship Id="rId4" Type="http://schemas.openxmlformats.org/officeDocument/2006/relationships/image" Target="../media/image7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7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8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25F8EA60-1D40-D945-BDE3-8F3F6106B495}"/>
              </a:ext>
            </a:extLst>
          </p:cNvPr>
          <p:cNvSpPr txBox="1"/>
          <p:nvPr/>
        </p:nvSpPr>
        <p:spPr>
          <a:xfrm>
            <a:off x="1603899" y="1176897"/>
            <a:ext cx="8975324" cy="163121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>
              <a:lnSpc>
                <a:spcPts val="6000"/>
              </a:lnSpc>
            </a:pPr>
            <a:r>
              <a:rPr lang="cs-CZ" sz="3600" b="1" dirty="0">
                <a:solidFill>
                  <a:srgbClr val="006047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Výsadba a péče o dřeviny kolem veřejné dopravní infrastruktury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D544C04F-F656-7545-ACB7-AB4D9892CB7E}"/>
              </a:ext>
            </a:extLst>
          </p:cNvPr>
          <p:cNvSpPr txBox="1"/>
          <p:nvPr/>
        </p:nvSpPr>
        <p:spPr>
          <a:xfrm>
            <a:off x="3426279" y="3328995"/>
            <a:ext cx="5339443" cy="1015663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cs-CZ" sz="2000" b="1" dirty="0">
                <a:solidFill>
                  <a:srgbClr val="84BF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Jaromír Kosejk</a:t>
            </a:r>
          </a:p>
          <a:p>
            <a:pPr algn="ctr"/>
            <a:r>
              <a:rPr lang="cs-CZ" sz="2000" dirty="0">
                <a:solidFill>
                  <a:srgbClr val="0060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Sekce ochrany přírody a krajiny,</a:t>
            </a:r>
          </a:p>
          <a:p>
            <a:pPr algn="ctr"/>
            <a:r>
              <a:rPr lang="cs-CZ" sz="2000" dirty="0">
                <a:solidFill>
                  <a:srgbClr val="0060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Odbor obecné ochrany přírody a krajiny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5E6D87B1-70B0-DE49-8FE7-1D9CCDB2DF3F}"/>
              </a:ext>
            </a:extLst>
          </p:cNvPr>
          <p:cNvSpPr txBox="1"/>
          <p:nvPr/>
        </p:nvSpPr>
        <p:spPr>
          <a:xfrm>
            <a:off x="3200402" y="4494690"/>
            <a:ext cx="5762625" cy="76944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cs-CZ" sz="2200" dirty="0">
                <a:solidFill>
                  <a:srgbClr val="0060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Seminář Udržitelnost silniční</a:t>
            </a:r>
          </a:p>
          <a:p>
            <a:pPr algn="ctr"/>
            <a:r>
              <a:rPr lang="cs-CZ" sz="2200" dirty="0">
                <a:solidFill>
                  <a:srgbClr val="0060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doprovodné zeleně, Pardubice, 17. 5. 2024 </a:t>
            </a:r>
          </a:p>
        </p:txBody>
      </p:sp>
      <p:cxnSp>
        <p:nvCxnSpPr>
          <p:cNvPr id="7" name="Přímá spojnice 6">
            <a:extLst>
              <a:ext uri="{FF2B5EF4-FFF2-40B4-BE49-F238E27FC236}">
                <a16:creationId xmlns:a16="http://schemas.microsoft.com/office/drawing/2014/main" id="{A51E8B05-EF91-1143-8AA4-983037E4193E}"/>
              </a:ext>
            </a:extLst>
          </p:cNvPr>
          <p:cNvCxnSpPr>
            <a:cxnSpLocks/>
          </p:cNvCxnSpPr>
          <p:nvPr/>
        </p:nvCxnSpPr>
        <p:spPr>
          <a:xfrm>
            <a:off x="5551561" y="4419499"/>
            <a:ext cx="1080000" cy="0"/>
          </a:xfrm>
          <a:prstGeom prst="line">
            <a:avLst/>
          </a:prstGeom>
          <a:ln w="25400">
            <a:solidFill>
              <a:srgbClr val="84BF4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bdélník 7">
            <a:extLst>
              <a:ext uri="{FF2B5EF4-FFF2-40B4-BE49-F238E27FC236}">
                <a16:creationId xmlns:a16="http://schemas.microsoft.com/office/drawing/2014/main" id="{231F6627-7280-8E47-9EAF-814EE4DB1F85}"/>
              </a:ext>
            </a:extLst>
          </p:cNvPr>
          <p:cNvSpPr/>
          <p:nvPr/>
        </p:nvSpPr>
        <p:spPr>
          <a:xfrm>
            <a:off x="4462381" y="6408000"/>
            <a:ext cx="3267241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900" b="1" dirty="0">
                <a:solidFill>
                  <a:srgbClr val="84BF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Agentura ochrany přírody a krajiny ČR  </a:t>
            </a:r>
            <a:r>
              <a:rPr lang="cs-CZ" sz="900" dirty="0">
                <a:solidFill>
                  <a:srgbClr val="84BF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</a:t>
            </a:r>
            <a:r>
              <a:rPr lang="cs-CZ" sz="900" b="1" dirty="0">
                <a:solidFill>
                  <a:srgbClr val="84BF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www.nature.cz</a:t>
            </a:r>
          </a:p>
        </p:txBody>
      </p:sp>
    </p:spTree>
    <p:extLst>
      <p:ext uri="{BB962C8B-B14F-4D97-AF65-F5344CB8AC3E}">
        <p14:creationId xmlns:p14="http://schemas.microsoft.com/office/powerpoint/2010/main" val="11200053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obsah 2"/>
          <p:cNvSpPr>
            <a:spLocks noGrp="1"/>
          </p:cNvSpPr>
          <p:nvPr>
            <p:ph idx="4294967295"/>
          </p:nvPr>
        </p:nvSpPr>
        <p:spPr bwMode="auto">
          <a:xfrm>
            <a:off x="1421611" y="874673"/>
            <a:ext cx="9086849" cy="505305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marL="361950" indent="-360363">
              <a:buClr>
                <a:schemeClr val="accent4"/>
              </a:buClr>
              <a:buFont typeface="Wingdings 3" pitchFamily="18" charset="2"/>
              <a:buChar char="Æ"/>
              <a:defRPr/>
            </a:pPr>
            <a:r>
              <a:rPr lang="cs-CZ" altLang="cs-CZ" sz="2000" dirty="0"/>
              <a:t>Zlepšení kvality konkrétní péče o přírodu a krajinu, při projektování, zadávání, provádění a přebírání prací</a:t>
            </a:r>
          </a:p>
          <a:p>
            <a:pPr marL="361950" indent="-360363">
              <a:buClr>
                <a:schemeClr val="accent4"/>
              </a:buClr>
              <a:buFont typeface="Wingdings 3" pitchFamily="18" charset="2"/>
              <a:buChar char="Æ"/>
              <a:defRPr/>
            </a:pPr>
            <a:r>
              <a:rPr lang="cs-CZ" altLang="cs-CZ" sz="2000" b="1" dirty="0">
                <a:solidFill>
                  <a:srgbClr val="D5A315"/>
                </a:solidFill>
              </a:rPr>
              <a:t>Závazné pro činnosti realizovaných </a:t>
            </a:r>
            <a:r>
              <a:rPr lang="cs-CZ" altLang="cs-CZ" sz="2000" dirty="0"/>
              <a:t>z </a:t>
            </a:r>
            <a:r>
              <a:rPr lang="cs-CZ" altLang="cs-CZ" sz="2000" b="1" dirty="0">
                <a:solidFill>
                  <a:srgbClr val="92D050"/>
                </a:solidFill>
              </a:rPr>
              <a:t>dotačních titulů administrovaných AOPK ČR v současnosti i v budoucnosti </a:t>
            </a:r>
            <a:r>
              <a:rPr lang="cs-CZ" altLang="cs-CZ" sz="2000" dirty="0"/>
              <a:t>(Program péče o krajinu – PPK, Národní plán obnovy – NPO, Operační program Životní prostředí – OP ŽP, Integrovaný regionální operační program, IROP, a další)</a:t>
            </a:r>
          </a:p>
          <a:p>
            <a:pPr marL="361950" indent="-360363">
              <a:buClr>
                <a:schemeClr val="accent4"/>
              </a:buClr>
              <a:buFont typeface="Wingdings 3" pitchFamily="18" charset="2"/>
              <a:buChar char="Æ"/>
              <a:defRPr/>
            </a:pPr>
            <a:r>
              <a:rPr lang="cs-CZ" altLang="cs-CZ" sz="2000" dirty="0"/>
              <a:t>Kontrola zadávaných prací - závaznost standardů díky jejich zakotvení ve smlouvě či obdobném dokumentu</a:t>
            </a:r>
          </a:p>
          <a:p>
            <a:pPr marL="361950" indent="-360363">
              <a:buClr>
                <a:schemeClr val="accent4"/>
              </a:buClr>
              <a:buFont typeface="Wingdings 3" pitchFamily="18" charset="2"/>
              <a:buChar char="Æ"/>
              <a:defRPr/>
            </a:pPr>
            <a:r>
              <a:rPr lang="cs-CZ" altLang="cs-CZ" sz="2000" dirty="0"/>
              <a:t>Lepší kontrola vynaložených finančních prostředků</a:t>
            </a:r>
          </a:p>
          <a:p>
            <a:pPr marL="361950" indent="-360363">
              <a:buClr>
                <a:schemeClr val="accent4"/>
              </a:buClr>
              <a:buFont typeface="Wingdings 3" pitchFamily="18" charset="2"/>
              <a:buChar char="Æ"/>
              <a:defRPr/>
            </a:pPr>
            <a:r>
              <a:rPr lang="cs-CZ" altLang="cs-CZ" sz="2000" dirty="0"/>
              <a:t>Podpůrný nástroj pro orgány ochrany přírody – využití </a:t>
            </a:r>
            <a:r>
              <a:rPr lang="cs-CZ" altLang="cs-CZ" sz="2000" dirty="0" smtClean="0"/>
              <a:t>ČIŽP, MŽP </a:t>
            </a:r>
            <a:r>
              <a:rPr lang="cs-CZ" altLang="cs-CZ" sz="2000" dirty="0"/>
              <a:t>při odvolacích řízeních, školami různých stupňů, soudy, dalšími institucemi (ŘSD, </a:t>
            </a:r>
            <a:r>
              <a:rPr lang="cs-CZ" altLang="cs-CZ" sz="2000" dirty="0" err="1"/>
              <a:t>SuS</a:t>
            </a:r>
            <a:r>
              <a:rPr lang="cs-CZ" altLang="cs-CZ" sz="2000" dirty="0"/>
              <a:t>, SŽ, energetické firmy, projektanti vodohospodářských staveb, a řadou dalších)</a:t>
            </a:r>
          </a:p>
          <a:p>
            <a:pPr marL="361950" indent="-360363">
              <a:buClr>
                <a:schemeClr val="accent4"/>
              </a:buClr>
              <a:buFont typeface="Wingdings 3" pitchFamily="18" charset="2"/>
              <a:buChar char="Æ"/>
              <a:defRPr/>
            </a:pPr>
            <a:r>
              <a:rPr lang="cs-CZ" altLang="cs-CZ" sz="2000" dirty="0"/>
              <a:t>Podklad pro další </a:t>
            </a:r>
            <a:r>
              <a:rPr lang="cs-CZ" altLang="cs-CZ" sz="2000" b="1" dirty="0">
                <a:solidFill>
                  <a:srgbClr val="D5A315"/>
                </a:solidFill>
              </a:rPr>
              <a:t>meto</a:t>
            </a:r>
            <a:r>
              <a:rPr lang="cs-CZ" altLang="cs-CZ" sz="2000" b="1" dirty="0">
                <a:solidFill>
                  <a:srgbClr val="D5A315"/>
                </a:solidFill>
              </a:rPr>
              <a:t>dické materiály </a:t>
            </a:r>
            <a:r>
              <a:rPr lang="cs-CZ" altLang="cs-CZ" sz="2000" dirty="0" smtClean="0"/>
              <a:t>(</a:t>
            </a:r>
            <a:r>
              <a:rPr lang="cs-CZ" altLang="cs-CZ" sz="2000" dirty="0"/>
              <a:t>např. metodické pokyny, doporučení                 MŽP, podrobné metodiky) – </a:t>
            </a:r>
            <a:r>
              <a:rPr lang="cs-CZ" altLang="cs-CZ" sz="2000" b="1" dirty="0">
                <a:solidFill>
                  <a:srgbClr val="92D050"/>
                </a:solidFill>
              </a:rPr>
              <a:t>v současné době </a:t>
            </a:r>
            <a:r>
              <a:rPr lang="cs-CZ" altLang="cs-CZ" sz="2000" b="1" dirty="0">
                <a:solidFill>
                  <a:srgbClr val="D5A315"/>
                </a:solidFill>
              </a:rPr>
              <a:t>nezaštiťuje </a:t>
            </a:r>
            <a:r>
              <a:rPr lang="cs-CZ" altLang="cs-CZ" sz="2000" b="1" dirty="0">
                <a:solidFill>
                  <a:srgbClr val="92D050"/>
                </a:solidFill>
              </a:rPr>
              <a:t>AOPK ČR, LDF MENDELU ani MŽP</a:t>
            </a:r>
          </a:p>
          <a:p>
            <a:pPr marL="361950" indent="-360363">
              <a:buNone/>
              <a:defRPr/>
            </a:pPr>
            <a:r>
              <a:rPr lang="cs-CZ" altLang="cs-CZ" sz="2000" dirty="0"/>
              <a:t> 	                 </a:t>
            </a:r>
            <a:r>
              <a:rPr lang="cs-CZ" altLang="cs-CZ" sz="2000" b="1" dirty="0">
                <a:solidFill>
                  <a:srgbClr val="D5A315"/>
                </a:solidFill>
              </a:rPr>
              <a:t>zvýšení kvality </a:t>
            </a:r>
            <a:r>
              <a:rPr lang="cs-CZ" altLang="cs-CZ" sz="2000" dirty="0"/>
              <a:t>prací a minimalizace negativních vlivů na přírodu a krajinu</a:t>
            </a:r>
          </a:p>
          <a:p>
            <a:pPr marL="361950" indent="-360363">
              <a:buNone/>
              <a:defRPr/>
            </a:pPr>
            <a:endParaRPr lang="cs-CZ" altLang="cs-CZ" sz="2000" dirty="0"/>
          </a:p>
        </p:txBody>
      </p:sp>
      <p:sp>
        <p:nvSpPr>
          <p:cNvPr id="24579" name="AutoShape 12"/>
          <p:cNvSpPr>
            <a:spLocks noChangeArrowheads="1"/>
          </p:cNvSpPr>
          <p:nvPr/>
        </p:nvSpPr>
        <p:spPr bwMode="auto">
          <a:xfrm>
            <a:off x="1917702" y="5764253"/>
            <a:ext cx="731839" cy="365125"/>
          </a:xfrm>
          <a:prstGeom prst="notchedRightArrow">
            <a:avLst>
              <a:gd name="adj1" fmla="val 50000"/>
              <a:gd name="adj2" fmla="val 50109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>
              <a:cs typeface="Arial" panose="020B0604020202020204" pitchFamily="34" charset="0"/>
            </a:endParaRPr>
          </a:p>
        </p:txBody>
      </p:sp>
      <p:sp>
        <p:nvSpPr>
          <p:cNvPr id="24581" name="Text Box 3"/>
          <p:cNvSpPr txBox="1">
            <a:spLocks noChangeArrowheads="1"/>
          </p:cNvSpPr>
          <p:nvPr/>
        </p:nvSpPr>
        <p:spPr bwMode="auto">
          <a:xfrm>
            <a:off x="2220037" y="292100"/>
            <a:ext cx="7489999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cs-CZ" altLang="cs-CZ" sz="3000" b="1" dirty="0">
                <a:solidFill>
                  <a:srgbClr val="006047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VYUŽITÍ NÁRODNÍCH STANDARDŮ</a:t>
            </a:r>
          </a:p>
        </p:txBody>
      </p:sp>
    </p:spTree>
    <p:extLst>
      <p:ext uri="{BB962C8B-B14F-4D97-AF65-F5344CB8AC3E}">
        <p14:creationId xmlns:p14="http://schemas.microsoft.com/office/powerpoint/2010/main" val="30187617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obsah 2"/>
          <p:cNvSpPr>
            <a:spLocks noGrp="1"/>
          </p:cNvSpPr>
          <p:nvPr>
            <p:ph idx="4294967295"/>
          </p:nvPr>
        </p:nvSpPr>
        <p:spPr bwMode="auto">
          <a:xfrm>
            <a:off x="1943100" y="1074738"/>
            <a:ext cx="8353425" cy="516731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marL="266700" indent="-266700" eaLnBrk="1" hangingPunct="1">
              <a:buClr>
                <a:schemeClr val="accent4"/>
              </a:buClr>
              <a:buFont typeface="Wingdings 3" pitchFamily="18" charset="2"/>
              <a:buChar char="Æ"/>
              <a:defRPr/>
            </a:pPr>
            <a:r>
              <a:rPr lang="cs-CZ" sz="2000" b="1" dirty="0">
                <a:solidFill>
                  <a:srgbClr val="D5A315"/>
                </a:solidFill>
              </a:rPr>
              <a:t>Národní standardy </a:t>
            </a:r>
            <a:r>
              <a:rPr lang="cs-CZ" sz="2000" dirty="0"/>
              <a:t>vytváří </a:t>
            </a:r>
            <a:r>
              <a:rPr lang="cs-CZ" sz="2000" b="1" dirty="0">
                <a:solidFill>
                  <a:srgbClr val="92D050"/>
                </a:solidFill>
              </a:rPr>
              <a:t>státní ochrana přírody </a:t>
            </a:r>
            <a:r>
              <a:rPr lang="cs-CZ" sz="2000" dirty="0"/>
              <a:t>ve spolupráci s </a:t>
            </a:r>
            <a:r>
              <a:rPr lang="cs-CZ" sz="2000" b="1" dirty="0">
                <a:solidFill>
                  <a:srgbClr val="92D050"/>
                </a:solidFill>
              </a:rPr>
              <a:t>akademickými pracovišti </a:t>
            </a:r>
            <a:r>
              <a:rPr lang="cs-CZ" sz="2000" dirty="0"/>
              <a:t>a škálou předních českých odborníků na danou oblast </a:t>
            </a:r>
          </a:p>
          <a:p>
            <a:pPr marL="266700" indent="-266700" eaLnBrk="1" hangingPunct="1">
              <a:buClr>
                <a:schemeClr val="accent4"/>
              </a:buClr>
              <a:buFont typeface="Wingdings 3" pitchFamily="18" charset="2"/>
              <a:buChar char="Æ"/>
              <a:defRPr/>
            </a:pPr>
            <a:r>
              <a:rPr lang="cs-CZ" sz="2000" dirty="0"/>
              <a:t>Národní standardy zaštiťuje státní odborná autorita ochrany přírody a krajiny</a:t>
            </a:r>
          </a:p>
          <a:p>
            <a:pPr marL="266700" indent="-266700" eaLnBrk="1" hangingPunct="1">
              <a:buClr>
                <a:schemeClr val="accent4"/>
              </a:buClr>
              <a:buFont typeface="Wingdings 3" pitchFamily="18" charset="2"/>
              <a:buChar char="Æ"/>
              <a:defRPr/>
            </a:pPr>
            <a:r>
              <a:rPr lang="cs-CZ" sz="2000" dirty="0"/>
              <a:t>Ucelená škála </a:t>
            </a:r>
            <a:r>
              <a:rPr lang="cs-CZ" sz="2000" b="1" dirty="0">
                <a:solidFill>
                  <a:srgbClr val="92D050"/>
                </a:solidFill>
              </a:rPr>
              <a:t>šesti řad </a:t>
            </a:r>
            <a:r>
              <a:rPr lang="cs-CZ" sz="2000" dirty="0"/>
              <a:t>národních standardů </a:t>
            </a:r>
          </a:p>
          <a:p>
            <a:pPr marL="266700" indent="-266700" eaLnBrk="1" hangingPunct="1">
              <a:buClr>
                <a:schemeClr val="accent4"/>
              </a:buClr>
              <a:buFont typeface="Wingdings 3" pitchFamily="18" charset="2"/>
              <a:buChar char="Æ"/>
              <a:defRPr/>
            </a:pPr>
            <a:r>
              <a:rPr lang="cs-CZ" sz="2000" b="1" dirty="0">
                <a:solidFill>
                  <a:srgbClr val="D5A315"/>
                </a:solidFill>
              </a:rPr>
              <a:t>Evropské arboristické standardy </a:t>
            </a:r>
            <a:r>
              <a:rPr lang="cs-CZ" sz="2000" b="1" dirty="0">
                <a:solidFill>
                  <a:srgbClr val="92D050"/>
                </a:solidFill>
              </a:rPr>
              <a:t>nejsou nadřazené ani závazné </a:t>
            </a:r>
            <a:r>
              <a:rPr lang="cs-CZ" sz="2000" dirty="0"/>
              <a:t>pro národní standardy, jedná se o samostatný </a:t>
            </a:r>
            <a:r>
              <a:rPr lang="cs-CZ" sz="2000" dirty="0"/>
              <a:t>s</a:t>
            </a:r>
            <a:r>
              <a:rPr lang="cs-CZ" sz="2000" dirty="0" smtClean="0"/>
              <a:t>oukromý projekt </a:t>
            </a:r>
            <a:r>
              <a:rPr lang="cs-CZ" sz="2000" b="1" dirty="0">
                <a:solidFill>
                  <a:srgbClr val="92D050"/>
                </a:solidFill>
              </a:rPr>
              <a:t>arboristických firem a NGO </a:t>
            </a:r>
            <a:r>
              <a:rPr lang="cs-CZ" sz="2000" dirty="0" smtClean="0"/>
              <a:t>na </a:t>
            </a:r>
            <a:r>
              <a:rPr lang="cs-CZ" sz="2000" dirty="0"/>
              <a:t>kterém se </a:t>
            </a:r>
            <a:r>
              <a:rPr lang="cs-CZ" sz="2000" b="1" dirty="0">
                <a:solidFill>
                  <a:srgbClr val="92D050"/>
                </a:solidFill>
              </a:rPr>
              <a:t>státní ochrana přírody ČR nepodílí</a:t>
            </a:r>
          </a:p>
          <a:p>
            <a:pPr marL="266700" indent="-266700" eaLnBrk="1" hangingPunct="1">
              <a:buClr>
                <a:schemeClr val="accent4"/>
              </a:buClr>
              <a:buFont typeface="Wingdings 3" pitchFamily="18" charset="2"/>
              <a:buChar char="Æ"/>
              <a:defRPr/>
            </a:pPr>
            <a:r>
              <a:rPr lang="cs-CZ" sz="2000" b="1" dirty="0">
                <a:solidFill>
                  <a:srgbClr val="D5A315"/>
                </a:solidFill>
              </a:rPr>
              <a:t>Národní standardy </a:t>
            </a:r>
            <a:r>
              <a:rPr lang="cs-CZ" sz="2000" dirty="0"/>
              <a:t>jsou zaměřeny přímo na podmínky České republiky, evropské na více zemí, proto </a:t>
            </a:r>
            <a:r>
              <a:rPr lang="cs-CZ" sz="2000" dirty="0"/>
              <a:t>podmínkám v ČR lépe odpovídají </a:t>
            </a:r>
            <a:r>
              <a:rPr lang="cs-CZ" sz="2000" b="1" dirty="0">
                <a:solidFill>
                  <a:srgbClr val="92D050"/>
                </a:solidFill>
              </a:rPr>
              <a:t>národní standardy </a:t>
            </a:r>
          </a:p>
          <a:p>
            <a:pPr marL="266700" indent="-266700">
              <a:buClr>
                <a:schemeClr val="accent4"/>
              </a:buClr>
              <a:buFont typeface="Wingdings 3" pitchFamily="18" charset="2"/>
              <a:buChar char="Æ"/>
              <a:defRPr/>
            </a:pPr>
            <a:r>
              <a:rPr lang="cs-CZ" sz="2000" dirty="0"/>
              <a:t>Národní a evropské standardy by </a:t>
            </a:r>
            <a:r>
              <a:rPr lang="cs-CZ" sz="2000" b="1" dirty="0">
                <a:solidFill>
                  <a:srgbClr val="92D050"/>
                </a:solidFill>
              </a:rPr>
              <a:t>neměly být z hlediska obsahu v rozporu </a:t>
            </a:r>
          </a:p>
          <a:p>
            <a:pPr marL="266700" indent="-266700">
              <a:buClr>
                <a:schemeClr val="accent4"/>
              </a:buClr>
              <a:buFont typeface="Wingdings 3" pitchFamily="18" charset="2"/>
              <a:buChar char="Æ"/>
              <a:defRPr/>
            </a:pPr>
            <a:r>
              <a:rPr lang="cs-CZ" sz="2000" dirty="0"/>
              <a:t>Z hlediska </a:t>
            </a:r>
            <a:r>
              <a:rPr lang="cs-CZ" sz="2000" b="1" dirty="0">
                <a:solidFill>
                  <a:srgbClr val="D5A315"/>
                </a:solidFill>
              </a:rPr>
              <a:t>struktury</a:t>
            </a:r>
            <a:r>
              <a:rPr lang="cs-CZ" sz="2000" b="1" dirty="0">
                <a:solidFill>
                  <a:schemeClr val="folHlink"/>
                </a:solidFill>
              </a:rPr>
              <a:t> </a:t>
            </a:r>
            <a:r>
              <a:rPr lang="cs-CZ" sz="2000" dirty="0"/>
              <a:t>a míry</a:t>
            </a:r>
            <a:r>
              <a:rPr lang="cs-CZ" sz="2000" b="1" dirty="0">
                <a:solidFill>
                  <a:srgbClr val="D5A315"/>
                </a:solidFill>
              </a:rPr>
              <a:t> podrobnosti </a:t>
            </a:r>
            <a:r>
              <a:rPr lang="cs-CZ" sz="2000" dirty="0"/>
              <a:t>se </a:t>
            </a:r>
            <a:r>
              <a:rPr lang="cs-CZ" sz="2000" b="1" dirty="0">
                <a:solidFill>
                  <a:srgbClr val="92D050"/>
                </a:solidFill>
              </a:rPr>
              <a:t>mohou lišit</a:t>
            </a: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2114549" y="169159"/>
            <a:ext cx="786765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cs-CZ" sz="3000" b="1" dirty="0">
                <a:solidFill>
                  <a:srgbClr val="006047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VZTAH EVROPSKÝCH A NÁRODNÍCH ARBORISTICKÝCH STANDARDŮ</a:t>
            </a:r>
            <a:endParaRPr lang="cs-CZ" altLang="cs-CZ" sz="3000" b="1" dirty="0">
              <a:solidFill>
                <a:srgbClr val="006047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718652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obsah 2"/>
          <p:cNvSpPr>
            <a:spLocks noGrp="1"/>
          </p:cNvSpPr>
          <p:nvPr>
            <p:ph idx="4294967295"/>
          </p:nvPr>
        </p:nvSpPr>
        <p:spPr bwMode="auto">
          <a:xfrm>
            <a:off x="2066925" y="1124497"/>
            <a:ext cx="8067675" cy="5302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85000" lnSpcReduction="20000"/>
          </a:bodyPr>
          <a:lstStyle/>
          <a:p>
            <a:pPr marL="1076325" indent="-1076325">
              <a:buNone/>
              <a:defRPr/>
            </a:pPr>
            <a:r>
              <a:rPr lang="cs-CZ" altLang="cs-CZ" b="1" dirty="0">
                <a:solidFill>
                  <a:srgbClr val="D5A315"/>
                </a:solidFill>
              </a:rPr>
              <a:t>ŘADA A: ARBORISTICKÉ STANDARDY – obvyklá náplň standardu</a:t>
            </a:r>
          </a:p>
          <a:p>
            <a:pPr marL="266700" indent="-266700">
              <a:buClr>
                <a:schemeClr val="accent4"/>
              </a:buClr>
              <a:buFont typeface="Wingdings 3" pitchFamily="18" charset="2"/>
              <a:buChar char="Æ"/>
              <a:defRPr/>
            </a:pPr>
            <a:r>
              <a:rPr lang="cs-CZ" altLang="cs-CZ" sz="2400" dirty="0"/>
              <a:t>Titulní strana – zdroje, autorský kolektiv, oponentské pracoviště</a:t>
            </a:r>
          </a:p>
          <a:p>
            <a:pPr marL="266700" indent="-266700">
              <a:buClr>
                <a:schemeClr val="accent4"/>
              </a:buClr>
              <a:buFont typeface="Wingdings 3" pitchFamily="18" charset="2"/>
              <a:buChar char="Æ"/>
              <a:defRPr/>
            </a:pPr>
            <a:r>
              <a:rPr lang="cs-CZ" altLang="cs-CZ" sz="2400" dirty="0"/>
              <a:t>Účel a náplň standardu (účel, širší souvislosti, kvalifikace, právní rámec)</a:t>
            </a:r>
          </a:p>
          <a:p>
            <a:pPr marL="266700" indent="-266700">
              <a:buClr>
                <a:schemeClr val="accent4"/>
              </a:buClr>
              <a:buFont typeface="Wingdings 3" pitchFamily="18" charset="2"/>
              <a:buChar char="Æ"/>
              <a:defRPr/>
            </a:pPr>
            <a:r>
              <a:rPr lang="cs-CZ" altLang="cs-CZ" sz="2400" dirty="0"/>
              <a:t>Techniky, Technologie, postupy…</a:t>
            </a:r>
          </a:p>
          <a:p>
            <a:pPr marL="266700" indent="-266700">
              <a:buClr>
                <a:schemeClr val="accent4"/>
              </a:buClr>
              <a:buFont typeface="Wingdings 3" pitchFamily="18" charset="2"/>
              <a:buChar char="Æ"/>
              <a:defRPr/>
            </a:pPr>
            <a:r>
              <a:rPr lang="cs-CZ" altLang="cs-CZ" sz="2400" dirty="0"/>
              <a:t>Přílohy (seznamy, tabulky, ilustrace…)</a:t>
            </a:r>
          </a:p>
          <a:p>
            <a:pPr>
              <a:buClr>
                <a:schemeClr val="folHlink"/>
              </a:buClr>
              <a:buFont typeface="Wingdings 3" pitchFamily="18" charset="2"/>
              <a:buChar char="Æ"/>
              <a:defRPr/>
            </a:pPr>
            <a:endParaRPr lang="cs-CZ" altLang="cs-CZ" sz="1100" dirty="0"/>
          </a:p>
          <a:p>
            <a:pPr marL="1885950" indent="-1885950">
              <a:buClr>
                <a:schemeClr val="folHlink"/>
              </a:buClr>
              <a:buNone/>
              <a:defRPr/>
            </a:pPr>
            <a:r>
              <a:rPr lang="cs-CZ" altLang="cs-CZ" b="1" dirty="0">
                <a:solidFill>
                  <a:srgbClr val="D5A315"/>
                </a:solidFill>
              </a:rPr>
              <a:t>SPPK A02 010: Péče o dřeviny kolem veřejné dopravní </a:t>
            </a:r>
            <a:r>
              <a:rPr lang="cs-CZ" altLang="cs-CZ" b="1" dirty="0" smtClean="0">
                <a:solidFill>
                  <a:srgbClr val="D5A315"/>
                </a:solidFill>
              </a:rPr>
              <a:t>infrastruktury</a:t>
            </a:r>
            <a:endParaRPr lang="cs-CZ" altLang="cs-CZ" sz="2400" b="1" dirty="0">
              <a:solidFill>
                <a:schemeClr val="folHlink"/>
              </a:solidFill>
            </a:endParaRPr>
          </a:p>
          <a:p>
            <a:pPr marL="266700" indent="-266700">
              <a:buClr>
                <a:schemeClr val="accent4"/>
              </a:buClr>
              <a:buFont typeface="Wingdings 3" pitchFamily="18" charset="2"/>
              <a:buChar char="Æ"/>
              <a:defRPr/>
            </a:pPr>
            <a:r>
              <a:rPr lang="cs-CZ" altLang="cs-CZ" sz="2400" dirty="0"/>
              <a:t>Definuje rozsah a techniku zásahů do dřevin, realizovaných pro zajišťování bezpečného provozu na komunikacích všech tříd dle zákona č. 13/1997 Sb. v plat. znění a na železničních drahách dle zákona č. 266/1994 Sb. </a:t>
            </a:r>
            <a:r>
              <a:rPr lang="cs-CZ" altLang="cs-CZ" sz="2400" dirty="0" smtClean="0"/>
              <a:t>            v </a:t>
            </a:r>
            <a:r>
              <a:rPr lang="cs-CZ" altLang="cs-CZ" sz="2400" dirty="0"/>
              <a:t>plat. znění.</a:t>
            </a:r>
          </a:p>
          <a:p>
            <a:pPr marL="266700" indent="-266700">
              <a:buClr>
                <a:schemeClr val="accent4"/>
              </a:buClr>
              <a:buFont typeface="Wingdings 3" pitchFamily="18" charset="2"/>
              <a:buChar char="Æ"/>
              <a:defRPr/>
            </a:pPr>
            <a:r>
              <a:rPr lang="cs-CZ" altLang="cs-CZ" sz="2400" b="1" dirty="0">
                <a:solidFill>
                  <a:srgbClr val="92D050"/>
                </a:solidFill>
              </a:rPr>
              <a:t>Souvisí s dalšími standardy řady A</a:t>
            </a:r>
            <a:r>
              <a:rPr lang="cs-CZ" altLang="cs-CZ" sz="2400" dirty="0"/>
              <a:t>, zejména: Hodnocení stavu stromů, Výsadba stromů, Řez stromů, Výsadba a řez keřů a lián, Kácení stromů, Zakládání a výchova porostů stromů</a:t>
            </a:r>
          </a:p>
          <a:p>
            <a:pPr marL="266700" indent="-266700">
              <a:buClr>
                <a:schemeClr val="accent4"/>
              </a:buClr>
              <a:buFont typeface="Wingdings 3" pitchFamily="18" charset="2"/>
              <a:buChar char="Æ"/>
              <a:defRPr/>
            </a:pPr>
            <a:r>
              <a:rPr lang="cs-CZ" altLang="cs-CZ" sz="2400" dirty="0"/>
              <a:t>Kvalifikace osob, právní rámec</a:t>
            </a:r>
          </a:p>
          <a:p>
            <a:pPr eaLnBrk="1" hangingPunct="1">
              <a:buClr>
                <a:schemeClr val="folHlink"/>
              </a:buClr>
              <a:buFont typeface="Wingdings 3" pitchFamily="18" charset="2"/>
              <a:buChar char="Æ"/>
              <a:defRPr/>
            </a:pPr>
            <a:endParaRPr lang="cs-CZ" altLang="cs-CZ" sz="2400" b="1" dirty="0">
              <a:solidFill>
                <a:srgbClr val="92D050"/>
              </a:solidFill>
            </a:endParaRP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2066925" y="86609"/>
            <a:ext cx="7697582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cs-CZ" altLang="cs-CZ" sz="3000" b="1" dirty="0">
                <a:solidFill>
                  <a:srgbClr val="006047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PÉČE O DŘEVINY KOLEM VEŘEJNÉ </a:t>
            </a:r>
          </a:p>
          <a:p>
            <a:pPr algn="ctr"/>
            <a:r>
              <a:rPr lang="cs-CZ" altLang="cs-CZ" sz="3000" b="1" dirty="0">
                <a:solidFill>
                  <a:srgbClr val="006047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DOPRAVNÍ INFRASTRUKTURY </a:t>
            </a:r>
          </a:p>
        </p:txBody>
      </p:sp>
    </p:spTree>
    <p:extLst>
      <p:ext uri="{BB962C8B-B14F-4D97-AF65-F5344CB8AC3E}">
        <p14:creationId xmlns:p14="http://schemas.microsoft.com/office/powerpoint/2010/main" val="920044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obsah 2"/>
          <p:cNvSpPr>
            <a:spLocks noGrp="1"/>
          </p:cNvSpPr>
          <p:nvPr>
            <p:ph idx="4294967295"/>
          </p:nvPr>
        </p:nvSpPr>
        <p:spPr bwMode="auto">
          <a:xfrm>
            <a:off x="1839016" y="1111797"/>
            <a:ext cx="8153400" cy="488632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77500" lnSpcReduction="20000"/>
          </a:bodyPr>
          <a:lstStyle/>
          <a:p>
            <a:pPr marL="0" indent="0">
              <a:buClr>
                <a:schemeClr val="folHlink"/>
              </a:buClr>
              <a:buNone/>
              <a:defRPr/>
            </a:pPr>
            <a:r>
              <a:rPr lang="cs-CZ" altLang="cs-CZ" sz="3200" b="1" dirty="0">
                <a:solidFill>
                  <a:srgbClr val="D5A315"/>
                </a:solidFill>
              </a:rPr>
              <a:t>SPPK A02 010: Péče o dřeviny kolem veřejné dopravní infrastruktury</a:t>
            </a:r>
            <a:r>
              <a:rPr lang="cs-CZ" altLang="cs-CZ" sz="3200" b="1" dirty="0"/>
              <a:t> </a:t>
            </a:r>
            <a:r>
              <a:rPr lang="cs-CZ" altLang="cs-CZ" sz="3200" i="1" dirty="0" smtClean="0">
                <a:solidFill>
                  <a:srgbClr val="D5A315"/>
                </a:solidFill>
              </a:rPr>
              <a:t>- </a:t>
            </a:r>
            <a:r>
              <a:rPr lang="cs-CZ" altLang="cs-CZ" sz="3200" i="1" dirty="0">
                <a:solidFill>
                  <a:srgbClr val="D5A315"/>
                </a:solidFill>
              </a:rPr>
              <a:t>pokračování</a:t>
            </a:r>
          </a:p>
          <a:p>
            <a:pPr marL="361950" indent="-361950">
              <a:buClr>
                <a:schemeClr val="accent4"/>
              </a:buClr>
              <a:buFont typeface="Wingdings 3" pitchFamily="18" charset="2"/>
              <a:buChar char="Æ"/>
              <a:defRPr/>
            </a:pPr>
            <a:r>
              <a:rPr lang="cs-CZ" altLang="cs-CZ" sz="2600" b="1" dirty="0">
                <a:solidFill>
                  <a:srgbClr val="92D050"/>
                </a:solidFill>
              </a:rPr>
              <a:t>Evidence a kontroly</a:t>
            </a:r>
            <a:r>
              <a:rPr lang="cs-CZ" altLang="cs-CZ" sz="2600" b="1" dirty="0">
                <a:solidFill>
                  <a:srgbClr val="92D050"/>
                </a:solidFill>
              </a:rPr>
              <a:t>: </a:t>
            </a:r>
            <a:r>
              <a:rPr lang="cs-CZ" altLang="cs-CZ" sz="2400" dirty="0" smtClean="0"/>
              <a:t>ochranná </a:t>
            </a:r>
            <a:r>
              <a:rPr lang="cs-CZ" altLang="cs-CZ" sz="2400" dirty="0"/>
              <a:t>pásma, obvod dráhy, evidence porostů dřevin a stromů (zjednodušená a kompletní inventarizace, dendrologický průzkum), režim kontrol a aktualizací (typy prohlídek a jejich intervaly), významné defekty stromů.</a:t>
            </a:r>
          </a:p>
          <a:p>
            <a:pPr marL="361950" indent="-361950">
              <a:buClr>
                <a:schemeClr val="accent4"/>
              </a:buClr>
              <a:buFont typeface="Wingdings 3" pitchFamily="18" charset="2"/>
              <a:buChar char="Æ"/>
              <a:defRPr/>
            </a:pPr>
            <a:r>
              <a:rPr lang="cs-CZ" altLang="cs-CZ" sz="2600" b="1" dirty="0">
                <a:solidFill>
                  <a:srgbClr val="92D050"/>
                </a:solidFill>
              </a:rPr>
              <a:t>Výsadby a zakládání vegetačních prvků: </a:t>
            </a:r>
            <a:r>
              <a:rPr lang="cs-CZ" altLang="cs-CZ" sz="2400" dirty="0"/>
              <a:t>volba taxonu, výsadby keřů, stromů a stromových skupin (obecní zásady, specifika komunikaci, železničních drah, alternativní postupy výsadeb, apod.)</a:t>
            </a:r>
          </a:p>
          <a:p>
            <a:pPr marL="361950" indent="-361950">
              <a:buClr>
                <a:schemeClr val="accent4"/>
              </a:buClr>
              <a:buFont typeface="Wingdings 3" pitchFamily="18" charset="2"/>
              <a:buChar char="Æ"/>
              <a:defRPr/>
            </a:pPr>
            <a:r>
              <a:rPr lang="cs-CZ" altLang="cs-CZ" sz="2600" b="1" dirty="0">
                <a:solidFill>
                  <a:srgbClr val="92D050"/>
                </a:solidFill>
              </a:rPr>
              <a:t>Péče o vegetační prvky: </a:t>
            </a:r>
            <a:r>
              <a:rPr lang="cs-CZ" altLang="cs-CZ" sz="2400" dirty="0" smtClean="0"/>
              <a:t>péče </a:t>
            </a:r>
            <a:r>
              <a:rPr lang="cs-CZ" altLang="cs-CZ" sz="2400" dirty="0"/>
              <a:t>o keřové skupiny, solitérní stromy, porosty stromů, použití přípravků pro ochranu rostlin, o</a:t>
            </a:r>
            <a:r>
              <a:rPr lang="cs-CZ" sz="2400" dirty="0"/>
              <a:t>chrana dřevin proti zvěři, likvidace invazních druhů </a:t>
            </a:r>
            <a:r>
              <a:rPr lang="cs-CZ" sz="2400" dirty="0" smtClean="0"/>
              <a:t>rostlin</a:t>
            </a:r>
            <a:endParaRPr lang="cs-CZ" sz="2400" dirty="0"/>
          </a:p>
          <a:p>
            <a:pPr marL="361950" indent="-361950">
              <a:buClr>
                <a:schemeClr val="accent4"/>
              </a:buClr>
              <a:buFont typeface="Wingdings 3" pitchFamily="18" charset="2"/>
              <a:buChar char="Æ"/>
              <a:defRPr/>
            </a:pPr>
            <a:r>
              <a:rPr lang="cs-CZ" altLang="cs-CZ" sz="2600" b="1" dirty="0">
                <a:solidFill>
                  <a:srgbClr val="92D050"/>
                </a:solidFill>
              </a:rPr>
              <a:t>Kácení dřevin: </a:t>
            </a:r>
            <a:r>
              <a:rPr lang="cs-CZ" sz="2400" dirty="0"/>
              <a:t>Kácení stromů kolem VDI</a:t>
            </a:r>
          </a:p>
          <a:p>
            <a:pPr marL="361950" indent="-361950">
              <a:buClr>
                <a:schemeClr val="accent4"/>
              </a:buClr>
              <a:buFont typeface="Wingdings 3" pitchFamily="18" charset="2"/>
              <a:buChar char="Æ"/>
              <a:defRPr/>
            </a:pPr>
            <a:r>
              <a:rPr lang="cs-CZ" altLang="cs-CZ" sz="2600" b="1" dirty="0">
                <a:solidFill>
                  <a:srgbClr val="92D050"/>
                </a:solidFill>
              </a:rPr>
              <a:t>Přílohy: </a:t>
            </a:r>
            <a:r>
              <a:rPr lang="cs-CZ" sz="2400" dirty="0"/>
              <a:t>Minimální vzdálenost výsadby stromů vedle komunikace</a:t>
            </a:r>
            <a:r>
              <a:rPr lang="cs-CZ" sz="2400" dirty="0" smtClean="0"/>
              <a:t>, </a:t>
            </a:r>
            <a:r>
              <a:rPr lang="pl-PL" sz="2400" dirty="0" smtClean="0"/>
              <a:t>Rozsah </a:t>
            </a:r>
            <a:r>
              <a:rPr lang="pl-PL" sz="2400" dirty="0"/>
              <a:t>kvalifikace osob pracujících na prvcích VDI</a:t>
            </a:r>
            <a:r>
              <a:rPr lang="pl-PL" sz="2400" dirty="0" smtClean="0"/>
              <a:t>, </a:t>
            </a:r>
            <a:r>
              <a:rPr lang="cs-CZ" sz="2400" dirty="0" smtClean="0"/>
              <a:t>Seznam </a:t>
            </a:r>
            <a:r>
              <a:rPr lang="cs-CZ" sz="2400" dirty="0"/>
              <a:t>dřevin doporučených k výsadbě podél silničních komunikací, </a:t>
            </a:r>
            <a:r>
              <a:rPr lang="cs-CZ" sz="2400" dirty="0"/>
              <a:t>Druhy a odrůdy ovocných dřevin pro výsadby k silnicím II. a III. třídy </a:t>
            </a:r>
            <a:r>
              <a:rPr lang="cs-CZ" sz="2400" dirty="0" smtClean="0"/>
              <a:t>a místním </a:t>
            </a:r>
            <a:r>
              <a:rPr lang="cs-CZ" sz="2400" dirty="0"/>
              <a:t>a účelovým </a:t>
            </a:r>
            <a:r>
              <a:rPr lang="cs-CZ" sz="2400" dirty="0" smtClean="0"/>
              <a:t>komunikacím, </a:t>
            </a:r>
            <a:r>
              <a:rPr lang="cs-CZ" sz="2400" dirty="0"/>
              <a:t>Seznam </a:t>
            </a:r>
            <a:r>
              <a:rPr lang="cs-CZ" sz="2400" dirty="0"/>
              <a:t>zpracovávaných standardů péče o přírodu a krajinu (arboristické standardy)</a:t>
            </a:r>
            <a:endParaRPr lang="cs-CZ" altLang="cs-CZ" sz="2400" dirty="0"/>
          </a:p>
          <a:p>
            <a:pPr eaLnBrk="1" hangingPunct="1">
              <a:buClr>
                <a:schemeClr val="folHlink"/>
              </a:buClr>
              <a:buFont typeface="Wingdings 3" pitchFamily="18" charset="2"/>
              <a:buChar char="Æ"/>
              <a:defRPr/>
            </a:pPr>
            <a:endParaRPr lang="cs-CZ" altLang="cs-CZ" sz="2400" b="1" dirty="0">
              <a:solidFill>
                <a:srgbClr val="92D050"/>
              </a:solidFill>
            </a:endParaRP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2066925" y="86609"/>
            <a:ext cx="7697582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cs-CZ" altLang="cs-CZ" sz="3000" b="1" dirty="0">
                <a:solidFill>
                  <a:srgbClr val="006047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PÉČE O DŘEVINY KOLEM VEŘEJNÉ </a:t>
            </a:r>
          </a:p>
          <a:p>
            <a:pPr algn="ctr"/>
            <a:r>
              <a:rPr lang="cs-CZ" altLang="cs-CZ" sz="3000" b="1" dirty="0">
                <a:solidFill>
                  <a:srgbClr val="006047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DOPRAVNÍ INFRASTRUKTURY </a:t>
            </a:r>
          </a:p>
        </p:txBody>
      </p:sp>
    </p:spTree>
    <p:extLst>
      <p:ext uri="{BB962C8B-B14F-4D97-AF65-F5344CB8AC3E}">
        <p14:creationId xmlns:p14="http://schemas.microsoft.com/office/powerpoint/2010/main" val="1723802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obsah 2"/>
          <p:cNvSpPr>
            <a:spLocks noGrp="1"/>
          </p:cNvSpPr>
          <p:nvPr>
            <p:ph idx="4294967295"/>
          </p:nvPr>
        </p:nvSpPr>
        <p:spPr bwMode="auto">
          <a:xfrm>
            <a:off x="1796153" y="803275"/>
            <a:ext cx="8239125" cy="5302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marL="361950" indent="-361950">
              <a:buClr>
                <a:schemeClr val="accent4"/>
              </a:buClr>
              <a:buFont typeface="Wingdings 3" pitchFamily="18" charset="2"/>
              <a:buChar char="Æ"/>
              <a:defRPr/>
            </a:pPr>
            <a:r>
              <a:rPr lang="cs-CZ" altLang="cs-CZ" sz="2400" b="1" dirty="0">
                <a:solidFill>
                  <a:srgbClr val="D5A315"/>
                </a:solidFill>
              </a:rPr>
              <a:t>Zahájena aktualizace standardu</a:t>
            </a:r>
          </a:p>
          <a:p>
            <a:pPr marL="361950" indent="-361950">
              <a:buClr>
                <a:schemeClr val="accent4"/>
              </a:buClr>
              <a:buFont typeface="Wingdings 3" pitchFamily="18" charset="2"/>
              <a:buChar char="Æ"/>
              <a:defRPr/>
            </a:pPr>
            <a:r>
              <a:rPr lang="cs-CZ" altLang="cs-CZ" sz="2400" dirty="0" smtClean="0"/>
              <a:t>AOPK ČR ve spolupráci s LFF </a:t>
            </a:r>
            <a:r>
              <a:rPr lang="cs-CZ" altLang="cs-CZ" sz="2400" dirty="0" smtClean="0"/>
              <a:t>MNDELU má </a:t>
            </a:r>
            <a:r>
              <a:rPr lang="cs-CZ" altLang="cs-CZ" sz="2400" dirty="0" smtClean="0"/>
              <a:t>řadu vlastních podnětů</a:t>
            </a:r>
          </a:p>
          <a:p>
            <a:pPr marL="361950" indent="-361950">
              <a:buClr>
                <a:schemeClr val="accent4"/>
              </a:buClr>
              <a:buFont typeface="Wingdings 3" pitchFamily="18" charset="2"/>
              <a:buChar char="Æ"/>
              <a:defRPr/>
            </a:pPr>
            <a:r>
              <a:rPr lang="cs-CZ" altLang="cs-CZ" sz="2400" dirty="0" smtClean="0"/>
              <a:t>Obeslány partnerské organizace s žádostí o zaslání dalších podnětů k zahájení aktualizace</a:t>
            </a:r>
          </a:p>
          <a:p>
            <a:pPr marL="361950" indent="-361950">
              <a:buClr>
                <a:schemeClr val="accent4"/>
              </a:buClr>
              <a:buFont typeface="Wingdings 3" pitchFamily="18" charset="2"/>
              <a:buChar char="Æ"/>
              <a:defRPr/>
            </a:pPr>
            <a:r>
              <a:rPr lang="cs-CZ" altLang="cs-CZ" sz="2400" dirty="0" smtClean="0"/>
              <a:t>Partnerské subjekty: MŽP, MD, CDV, FLD ČZU, ŘSD, SŽ, SÚS PK, SZKT, ZSÚZ</a:t>
            </a:r>
          </a:p>
          <a:p>
            <a:pPr marL="361950" indent="-361950">
              <a:buClr>
                <a:schemeClr val="accent4"/>
              </a:buClr>
              <a:buFont typeface="Wingdings 3" pitchFamily="18" charset="2"/>
              <a:buChar char="Æ"/>
              <a:defRPr/>
            </a:pPr>
            <a:r>
              <a:rPr lang="cs-CZ" altLang="cs-CZ" sz="2400" dirty="0"/>
              <a:t>Dlouhodobá </a:t>
            </a:r>
            <a:r>
              <a:rPr lang="cs-CZ" altLang="cs-CZ" sz="2400" dirty="0" err="1"/>
              <a:t>příkladmá</a:t>
            </a:r>
            <a:r>
              <a:rPr lang="cs-CZ" altLang="cs-CZ" sz="2400" dirty="0"/>
              <a:t> </a:t>
            </a:r>
            <a:r>
              <a:rPr lang="cs-CZ" altLang="cs-CZ" sz="2400" b="1" dirty="0">
                <a:solidFill>
                  <a:srgbClr val="92D050"/>
                </a:solidFill>
              </a:rPr>
              <a:t>spolupráce s ŘSD a SÚS </a:t>
            </a:r>
            <a:r>
              <a:rPr lang="cs-CZ" altLang="cs-CZ" sz="2400" b="1" dirty="0">
                <a:solidFill>
                  <a:srgbClr val="92D050"/>
                </a:solidFill>
              </a:rPr>
              <a:t>PK</a:t>
            </a:r>
          </a:p>
          <a:p>
            <a:pPr marL="361950" indent="-361950">
              <a:buClr>
                <a:schemeClr val="accent4"/>
              </a:buClr>
              <a:buFont typeface="Wingdings 3" pitchFamily="18" charset="2"/>
              <a:buChar char="Æ"/>
              <a:defRPr/>
            </a:pPr>
            <a:r>
              <a:rPr lang="cs-CZ" altLang="cs-CZ" sz="2400" dirty="0" smtClean="0"/>
              <a:t>Intenzivní vstřícná jednání se SŽ ohledně přípravy vysokorychlostních tratí</a:t>
            </a:r>
          </a:p>
          <a:p>
            <a:pPr marL="361950" indent="-361950">
              <a:buClr>
                <a:schemeClr val="accent4"/>
              </a:buClr>
              <a:buFont typeface="Wingdings 3" pitchFamily="18" charset="2"/>
              <a:buChar char="Æ"/>
              <a:defRPr/>
            </a:pPr>
            <a:r>
              <a:rPr lang="cs-CZ" altLang="cs-CZ" sz="2400" dirty="0" smtClean="0"/>
              <a:t>Aktualizace celého standardu (výsadby, druhy, souvislosti, invazní dřeviny, apod.)</a:t>
            </a:r>
          </a:p>
          <a:p>
            <a:pPr marL="361950" indent="-361950">
              <a:buClr>
                <a:schemeClr val="accent4"/>
              </a:buClr>
              <a:buFont typeface="Wingdings 3" pitchFamily="18" charset="2"/>
              <a:buChar char="Æ"/>
              <a:defRPr/>
            </a:pPr>
            <a:r>
              <a:rPr lang="cs-CZ" altLang="cs-CZ" sz="2400" dirty="0" smtClean="0"/>
              <a:t>Vydání aktualizované verze do konce roku 2024</a:t>
            </a:r>
          </a:p>
          <a:p>
            <a:pPr>
              <a:buClr>
                <a:schemeClr val="folHlink"/>
              </a:buClr>
              <a:buFont typeface="Wingdings 3" pitchFamily="18" charset="2"/>
              <a:buChar char="Æ"/>
              <a:defRPr/>
            </a:pPr>
            <a:endParaRPr lang="cs-CZ" altLang="cs-CZ" sz="2400" dirty="0"/>
          </a:p>
          <a:p>
            <a:pPr marL="0" indent="0">
              <a:buClr>
                <a:schemeClr val="folHlink"/>
              </a:buClr>
              <a:buNone/>
              <a:defRPr/>
            </a:pPr>
            <a:endParaRPr lang="cs-CZ" altLang="cs-CZ" sz="2400" dirty="0"/>
          </a:p>
          <a:p>
            <a:pPr>
              <a:buNone/>
              <a:defRPr/>
            </a:pPr>
            <a:endParaRPr lang="cs-CZ" altLang="cs-CZ" sz="2400" b="1" dirty="0">
              <a:solidFill>
                <a:srgbClr val="92D050"/>
              </a:solidFill>
            </a:endParaRP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2066925" y="86609"/>
            <a:ext cx="7697582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cs-CZ" altLang="cs-CZ" sz="3000" b="1" dirty="0" smtClean="0">
                <a:solidFill>
                  <a:srgbClr val="006047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AKTUALIZACE STANDARDU VDI </a:t>
            </a:r>
            <a:endParaRPr lang="cs-CZ" altLang="cs-CZ" sz="3000" b="1" dirty="0">
              <a:solidFill>
                <a:srgbClr val="006047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60586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obsah 2"/>
          <p:cNvSpPr>
            <a:spLocks noGrp="1"/>
          </p:cNvSpPr>
          <p:nvPr>
            <p:ph idx="4294967295"/>
          </p:nvPr>
        </p:nvSpPr>
        <p:spPr bwMode="auto">
          <a:xfrm>
            <a:off x="1771650" y="1022350"/>
            <a:ext cx="6038850" cy="474027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lnSpcReduction="10000"/>
          </a:bodyPr>
          <a:lstStyle/>
          <a:p>
            <a:pPr marL="447675" indent="-361950">
              <a:buClr>
                <a:schemeClr val="accent4"/>
              </a:buClr>
              <a:buFont typeface="Wingdings 3" pitchFamily="18" charset="2"/>
              <a:buChar char="Æ"/>
              <a:defRPr/>
            </a:pPr>
            <a:r>
              <a:rPr lang="cs-CZ" dirty="0" smtClean="0"/>
              <a:t>V </a:t>
            </a:r>
            <a:r>
              <a:rPr lang="cs-CZ" dirty="0"/>
              <a:t>týmu </a:t>
            </a:r>
            <a:r>
              <a:rPr lang="cs-CZ" dirty="0" smtClean="0"/>
              <a:t>TP 99 (vysazování silniční vegetace) </a:t>
            </a:r>
            <a:r>
              <a:rPr lang="cs-CZ" dirty="0"/>
              <a:t>byli členové autorského kolektivu standardu k VDI </a:t>
            </a:r>
            <a:r>
              <a:rPr lang="cs-CZ" dirty="0" smtClean="0"/>
              <a:t>a </a:t>
            </a:r>
            <a:r>
              <a:rPr lang="cs-CZ" dirty="0"/>
              <a:t>další </a:t>
            </a:r>
            <a:r>
              <a:rPr lang="cs-CZ" dirty="0" smtClean="0"/>
              <a:t>odborníci</a:t>
            </a:r>
          </a:p>
          <a:p>
            <a:pPr marL="447675" indent="-361950">
              <a:buClr>
                <a:schemeClr val="accent4"/>
              </a:buClr>
              <a:buFont typeface="Wingdings 3" pitchFamily="18" charset="2"/>
              <a:buChar char="Æ"/>
              <a:defRPr/>
            </a:pPr>
            <a:r>
              <a:rPr lang="cs-CZ" dirty="0" smtClean="0"/>
              <a:t>Vysoká kvalita textů</a:t>
            </a:r>
          </a:p>
          <a:p>
            <a:pPr marL="447675" indent="-361950">
              <a:buClr>
                <a:schemeClr val="accent4"/>
              </a:buClr>
              <a:buFont typeface="Wingdings 3" pitchFamily="18" charset="2"/>
              <a:buChar char="Æ"/>
              <a:defRPr/>
            </a:pPr>
            <a:r>
              <a:rPr lang="cs-CZ" dirty="0"/>
              <a:t>P</a:t>
            </a:r>
            <a:r>
              <a:rPr lang="cs-CZ" dirty="0" smtClean="0"/>
              <a:t>lný </a:t>
            </a:r>
            <a:r>
              <a:rPr lang="cs-CZ" b="1" dirty="0">
                <a:solidFill>
                  <a:srgbClr val="92D050"/>
                </a:solidFill>
              </a:rPr>
              <a:t>soulad se standardy </a:t>
            </a:r>
            <a:r>
              <a:rPr lang="cs-CZ" b="1" dirty="0">
                <a:solidFill>
                  <a:srgbClr val="92D050"/>
                </a:solidFill>
              </a:rPr>
              <a:t>AOPK ČR        </a:t>
            </a:r>
            <a:r>
              <a:rPr lang="cs-CZ" dirty="0" smtClean="0"/>
              <a:t>a </a:t>
            </a:r>
            <a:r>
              <a:rPr lang="cs-CZ" dirty="0" smtClean="0"/>
              <a:t>TP v daných oblastech ze standardů </a:t>
            </a:r>
            <a:r>
              <a:rPr lang="cs-CZ" dirty="0"/>
              <a:t>vychází</a:t>
            </a:r>
          </a:p>
          <a:p>
            <a:pPr marL="447675" indent="-361950">
              <a:buClr>
                <a:schemeClr val="accent4"/>
              </a:buClr>
              <a:buFont typeface="Wingdings 3" pitchFamily="18" charset="2"/>
              <a:buChar char="Æ"/>
              <a:defRPr/>
            </a:pPr>
            <a:r>
              <a:rPr lang="cs-CZ" dirty="0" smtClean="0"/>
              <a:t>Standy jsou uvedeny jako norma</a:t>
            </a:r>
          </a:p>
          <a:p>
            <a:pPr marL="447675" indent="-361950">
              <a:buClr>
                <a:schemeClr val="accent4"/>
              </a:buClr>
              <a:buFont typeface="Wingdings 3" pitchFamily="18" charset="2"/>
              <a:buChar char="Æ"/>
              <a:defRPr/>
            </a:pPr>
            <a:r>
              <a:rPr lang="cs-CZ" dirty="0" smtClean="0"/>
              <a:t>AOPK ČR nevidí žádné rezervy ve finálním textu</a:t>
            </a:r>
          </a:p>
          <a:p>
            <a:pPr>
              <a:buClr>
                <a:schemeClr val="folHlink"/>
              </a:buClr>
              <a:buFont typeface="Wingdings 3" pitchFamily="18" charset="2"/>
              <a:buChar char="Æ"/>
              <a:defRPr/>
            </a:pPr>
            <a:endParaRPr lang="cs-CZ" dirty="0" smtClean="0"/>
          </a:p>
          <a:p>
            <a:pPr eaLnBrk="1" hangingPunct="1">
              <a:buClr>
                <a:schemeClr val="folHlink"/>
              </a:buClr>
              <a:buFont typeface="Wingdings 3" pitchFamily="18" charset="2"/>
              <a:buChar char="Æ"/>
              <a:defRPr/>
            </a:pPr>
            <a:endParaRPr lang="cs-CZ" altLang="cs-CZ" sz="2400" b="1" dirty="0">
              <a:solidFill>
                <a:srgbClr val="92D050"/>
              </a:solidFill>
            </a:endParaRP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2427495" y="86609"/>
            <a:ext cx="7337012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3000" b="1" dirty="0" smtClean="0">
                <a:solidFill>
                  <a:srgbClr val="006047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AKTUALIZACE TP 99</a:t>
            </a:r>
            <a:endParaRPr lang="cs-CZ" altLang="cs-CZ" sz="3000" b="1" dirty="0">
              <a:solidFill>
                <a:srgbClr val="006047"/>
              </a:solidFill>
              <a:latin typeface="Arial Black" panose="020B0604020202020204" pitchFamily="34" charset="0"/>
              <a:cs typeface="Arial Black" panose="020B0604020202020204" pitchFamily="34" charset="0"/>
            </a:endParaRPr>
          </a:p>
        </p:txBody>
      </p:sp>
      <p:pic>
        <p:nvPicPr>
          <p:cNvPr id="5" name="Picture 7" descr="4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1024" y="1266825"/>
            <a:ext cx="2714731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bdélník 6"/>
          <p:cNvSpPr/>
          <p:nvPr/>
        </p:nvSpPr>
        <p:spPr>
          <a:xfrm>
            <a:off x="8260086" y="4605339"/>
            <a:ext cx="203453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451"/>
              </a:spcAft>
            </a:pPr>
            <a:r>
              <a:rPr lang="cs-CZ" sz="1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Kresba: Pavel Štěrba, AOPK ČR</a:t>
            </a:r>
          </a:p>
        </p:txBody>
      </p:sp>
    </p:spTree>
    <p:extLst>
      <p:ext uri="{BB962C8B-B14F-4D97-AF65-F5344CB8AC3E}">
        <p14:creationId xmlns:p14="http://schemas.microsoft.com/office/powerpoint/2010/main" val="36056042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247774" y="714375"/>
            <a:ext cx="6380166" cy="5035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42913" indent="-442913" defTabSz="360363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57275" indent="-342900" defTabSz="360363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579563" indent="-342900" defTabSz="360363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101850" indent="-342900" defTabSz="360363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624138" indent="-342900" defTabSz="360363" eaLnBrk="0" hangingPunct="0"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081338" indent="-342900" defTabSz="3603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538538" indent="-342900" defTabSz="3603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995738" indent="-342900" defTabSz="3603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452938" indent="-342900" defTabSz="360363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4"/>
              </a:buClr>
              <a:buFont typeface="Wingdings 3" panose="05040102010807070707" pitchFamily="18" charset="2"/>
              <a:buChar char="Æ"/>
              <a:defRPr/>
            </a:pPr>
            <a:r>
              <a:rPr lang="cs-CZ" altLang="cs-CZ" sz="2200" dirty="0" smtClean="0">
                <a:latin typeface="+mn-lt"/>
              </a:rPr>
              <a:t>Snaha nalézat </a:t>
            </a:r>
            <a:r>
              <a:rPr lang="cs-CZ" altLang="cs-CZ" sz="2200" b="1" dirty="0" smtClean="0">
                <a:solidFill>
                  <a:srgbClr val="D5A315"/>
                </a:solidFill>
                <a:latin typeface="+mn-lt"/>
              </a:rPr>
              <a:t>vhodná řešení </a:t>
            </a:r>
            <a:r>
              <a:rPr lang="cs-CZ" altLang="cs-CZ" sz="2200" dirty="0" smtClean="0">
                <a:latin typeface="+mn-lt"/>
              </a:rPr>
              <a:t>např. při realizaci konkrétních záměrů v krajině</a:t>
            </a:r>
          </a:p>
          <a:p>
            <a:pPr eaLnBrk="1" hangingPunct="1">
              <a:spcBef>
                <a:spcPct val="20000"/>
              </a:spcBef>
              <a:buClr>
                <a:schemeClr val="accent4"/>
              </a:buClr>
              <a:buFont typeface="Wingdings 3" panose="05040102010807070707" pitchFamily="18" charset="2"/>
              <a:buChar char="Æ"/>
              <a:defRPr/>
            </a:pPr>
            <a:r>
              <a:rPr lang="cs-CZ" altLang="cs-CZ" sz="2200" b="1" dirty="0" smtClean="0">
                <a:solidFill>
                  <a:srgbClr val="D5A315"/>
                </a:solidFill>
                <a:latin typeface="+mn-lt"/>
              </a:rPr>
              <a:t>Smluvní spolupráce </a:t>
            </a:r>
            <a:r>
              <a:rPr lang="cs-CZ" altLang="cs-CZ" sz="2200" dirty="0" smtClean="0">
                <a:latin typeface="+mn-lt"/>
              </a:rPr>
              <a:t>např.  s  Fakultou životního prostředí České zemědělské univerzity, s Lesnickou a dřevařskou fakultou a Zahradnickou fakultou Mendelovy univerzity, Národním památkovým ústavem, Společností pro zahradní a krajinářskou tvorbu, ad.</a:t>
            </a:r>
          </a:p>
          <a:p>
            <a:pPr eaLnBrk="1" hangingPunct="1">
              <a:spcBef>
                <a:spcPct val="20000"/>
              </a:spcBef>
              <a:buClr>
                <a:schemeClr val="accent4"/>
              </a:buClr>
              <a:buFont typeface="Wingdings 3" panose="05040102010807070707" pitchFamily="18" charset="2"/>
              <a:buChar char="Æ"/>
              <a:defRPr/>
            </a:pPr>
            <a:r>
              <a:rPr lang="cs-CZ" altLang="cs-CZ" sz="2200" b="1" dirty="0" smtClean="0">
                <a:solidFill>
                  <a:srgbClr val="D5A315"/>
                </a:solidFill>
                <a:latin typeface="+mn-lt"/>
              </a:rPr>
              <a:t>Připomínkování </a:t>
            </a:r>
            <a:r>
              <a:rPr lang="cs-CZ" altLang="cs-CZ" sz="2200" dirty="0" smtClean="0">
                <a:latin typeface="+mn-lt"/>
              </a:rPr>
              <a:t>průnikových                                          metodických materiálů (v současné                                           době např. problematiky dřevin rostoucích mimo les či standardů péče o přírodu a krajinu), vzájemné proškolování pracovníků </a:t>
            </a:r>
          </a:p>
          <a:p>
            <a:pPr eaLnBrk="1" hangingPunct="1">
              <a:spcBef>
                <a:spcPct val="20000"/>
              </a:spcBef>
              <a:buClr>
                <a:schemeClr val="accent4"/>
              </a:buClr>
              <a:buFont typeface="Wingdings 3" panose="05040102010807070707" pitchFamily="18" charset="2"/>
              <a:buChar char="Æ"/>
              <a:defRPr/>
            </a:pPr>
            <a:r>
              <a:rPr lang="cs-CZ" altLang="cs-CZ" sz="2200" b="1" dirty="0" smtClean="0">
                <a:solidFill>
                  <a:srgbClr val="92D050"/>
                </a:solidFill>
                <a:latin typeface="+mn-lt"/>
              </a:rPr>
              <a:t>Další rozšiřování spolupráce </a:t>
            </a:r>
            <a:endParaRPr lang="cs-CZ" altLang="cs-CZ" sz="2200" b="1" dirty="0">
              <a:solidFill>
                <a:srgbClr val="92D050"/>
              </a:solidFill>
              <a:latin typeface="+mn-lt"/>
            </a:endParaRP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1531938" y="90528"/>
            <a:ext cx="9136063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3000" b="1" dirty="0">
                <a:solidFill>
                  <a:srgbClr val="006047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SPOLUPRÁCE</a:t>
            </a:r>
          </a:p>
        </p:txBody>
      </p:sp>
      <p:pic>
        <p:nvPicPr>
          <p:cNvPr id="4" name="Picture 4" descr="2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4615" y="1235648"/>
            <a:ext cx="3468685" cy="34490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élník 4"/>
          <p:cNvSpPr/>
          <p:nvPr/>
        </p:nvSpPr>
        <p:spPr>
          <a:xfrm>
            <a:off x="7627940" y="4759169"/>
            <a:ext cx="203453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451"/>
              </a:spcAft>
            </a:pPr>
            <a:r>
              <a:rPr lang="cs-CZ" sz="1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Kresba: Pavel Štěrba, AOPK ČR</a:t>
            </a:r>
          </a:p>
        </p:txBody>
      </p:sp>
    </p:spTree>
    <p:extLst>
      <p:ext uri="{BB962C8B-B14F-4D97-AF65-F5344CB8AC3E}">
        <p14:creationId xmlns:p14="http://schemas.microsoft.com/office/powerpoint/2010/main" val="7687983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Obsah obrázku objekt, hodiny, podepsat, červená&#10;&#10;Popis byl vytvořen automaticky">
            <a:extLst>
              <a:ext uri="{FF2B5EF4-FFF2-40B4-BE49-F238E27FC236}">
                <a16:creationId xmlns:a16="http://schemas.microsoft.com/office/drawing/2014/main" id="{C90CCDB6-AA76-E948-9BF6-ED5DFCE204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63699" y="1736568"/>
            <a:ext cx="7351699" cy="990309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6349976" y="3870860"/>
            <a:ext cx="350548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>
                <a:solidFill>
                  <a:srgbClr val="0060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jaromir.kosejk@nature.cz</a:t>
            </a:r>
          </a:p>
        </p:txBody>
      </p:sp>
      <p:sp>
        <p:nvSpPr>
          <p:cNvPr id="6" name="Obdélník 5"/>
          <p:cNvSpPr/>
          <p:nvPr/>
        </p:nvSpPr>
        <p:spPr>
          <a:xfrm>
            <a:off x="1685925" y="3907968"/>
            <a:ext cx="425362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 smtClean="0">
                <a:solidFill>
                  <a:srgbClr val="00604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VRACÍME ŽIVOT DO KRAJINY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7862370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Skupina 2">
            <a:extLst>
              <a:ext uri="{FF2B5EF4-FFF2-40B4-BE49-F238E27FC236}">
                <a16:creationId xmlns:a16="http://schemas.microsoft.com/office/drawing/2014/main" id="{CD777BBB-D88C-C14C-BFBD-B8145B8A6B1D}"/>
              </a:ext>
            </a:extLst>
          </p:cNvPr>
          <p:cNvGrpSpPr/>
          <p:nvPr/>
        </p:nvGrpSpPr>
        <p:grpSpPr>
          <a:xfrm>
            <a:off x="2424543" y="602572"/>
            <a:ext cx="7217228" cy="3200074"/>
            <a:chOff x="963385" y="602570"/>
            <a:chExt cx="7217228" cy="3200073"/>
          </a:xfrm>
        </p:grpSpPr>
        <p:sp>
          <p:nvSpPr>
            <p:cNvPr id="2" name="TextovéPole 1">
              <a:extLst>
                <a:ext uri="{FF2B5EF4-FFF2-40B4-BE49-F238E27FC236}">
                  <a16:creationId xmlns:a16="http://schemas.microsoft.com/office/drawing/2014/main" id="{25F8EA60-1D40-D945-BDE3-8F3F6106B495}"/>
                </a:ext>
              </a:extLst>
            </p:cNvPr>
            <p:cNvSpPr txBox="1"/>
            <p:nvPr/>
          </p:nvSpPr>
          <p:spPr>
            <a:xfrm>
              <a:off x="963385" y="602570"/>
              <a:ext cx="7217228" cy="669414"/>
            </a:xfrm>
            <a:prstGeom prst="rect">
              <a:avLst/>
            </a:prstGeom>
            <a:noFill/>
          </p:spPr>
          <p:txBody>
            <a:bodyPr wrap="square" rtlCol="0" anchor="ctr" anchorCtr="0">
              <a:spAutoFit/>
            </a:bodyPr>
            <a:lstStyle/>
            <a:p>
              <a:pPr>
                <a:lnSpc>
                  <a:spcPts val="4500"/>
                </a:lnSpc>
              </a:pPr>
              <a:r>
                <a:rPr lang="cs-CZ" sz="3000" b="1" dirty="0">
                  <a:solidFill>
                    <a:srgbClr val="006047"/>
                  </a:solidFill>
                  <a:latin typeface="Arial Black" panose="020B0604020202020204" pitchFamily="34" charset="0"/>
                  <a:cs typeface="Arial Black" panose="020B0604020202020204" pitchFamily="34" charset="0"/>
                </a:rPr>
                <a:t>OBSAH PRESENTACE</a:t>
              </a:r>
            </a:p>
          </p:txBody>
        </p:sp>
        <p:sp>
          <p:nvSpPr>
            <p:cNvPr id="5" name="TextovéPole 4">
              <a:extLst>
                <a:ext uri="{FF2B5EF4-FFF2-40B4-BE49-F238E27FC236}">
                  <a16:creationId xmlns:a16="http://schemas.microsoft.com/office/drawing/2014/main" id="{D544C04F-F656-7545-ACB7-AB4D9892CB7E}"/>
                </a:ext>
              </a:extLst>
            </p:cNvPr>
            <p:cNvSpPr txBox="1"/>
            <p:nvPr/>
          </p:nvSpPr>
          <p:spPr>
            <a:xfrm>
              <a:off x="963898" y="1340431"/>
              <a:ext cx="5299719" cy="2462212"/>
            </a:xfrm>
            <a:prstGeom prst="rect">
              <a:avLst/>
            </a:prstGeom>
            <a:noFill/>
          </p:spPr>
          <p:txBody>
            <a:bodyPr wrap="square" rtlCol="0" anchor="t" anchorCtr="0">
              <a:spAutoFit/>
            </a:bodyPr>
            <a:lstStyle/>
            <a:p>
              <a:pPr marL="361950" lvl="0" indent="-361950">
                <a:spcBef>
                  <a:spcPct val="20000"/>
                </a:spcBef>
                <a:buClr>
                  <a:schemeClr val="accent4"/>
                </a:buClr>
                <a:buFont typeface="Wingdings 3" pitchFamily="18" charset="2"/>
                <a:buChar char="Æ"/>
                <a:defRPr/>
              </a:pPr>
              <a:r>
                <a:rPr lang="cs-CZ" altLang="cs-CZ" sz="2200" dirty="0" smtClean="0">
                  <a:solidFill>
                    <a:prstClr val="black"/>
                  </a:solidFill>
                </a:rPr>
                <a:t>Agenda AOPK ČR</a:t>
              </a:r>
            </a:p>
            <a:p>
              <a:pPr marL="361950" lvl="0" indent="-361950">
                <a:spcBef>
                  <a:spcPct val="20000"/>
                </a:spcBef>
                <a:buClr>
                  <a:schemeClr val="accent4"/>
                </a:buClr>
                <a:buFont typeface="Wingdings 3" pitchFamily="18" charset="2"/>
                <a:buChar char="Æ"/>
                <a:defRPr/>
              </a:pPr>
              <a:r>
                <a:rPr lang="cs-CZ" altLang="cs-CZ" sz="2200" dirty="0" smtClean="0">
                  <a:solidFill>
                    <a:prstClr val="black"/>
                  </a:solidFill>
                </a:rPr>
                <a:t>Odborná </a:t>
              </a:r>
              <a:r>
                <a:rPr lang="cs-CZ" altLang="cs-CZ" sz="2200" dirty="0">
                  <a:solidFill>
                    <a:prstClr val="black"/>
                  </a:solidFill>
                </a:rPr>
                <a:t>stanoviska a znalecké </a:t>
              </a:r>
              <a:r>
                <a:rPr lang="cs-CZ" altLang="cs-CZ" sz="2200" dirty="0" smtClean="0">
                  <a:solidFill>
                    <a:prstClr val="black"/>
                  </a:solidFill>
                </a:rPr>
                <a:t>posudky </a:t>
              </a:r>
            </a:p>
            <a:p>
              <a:pPr marL="361950" indent="-361950">
                <a:spcBef>
                  <a:spcPct val="20000"/>
                </a:spcBef>
                <a:buClr>
                  <a:schemeClr val="accent4"/>
                </a:buClr>
                <a:buFont typeface="Wingdings 3" pitchFamily="18" charset="2"/>
                <a:buChar char="Æ"/>
                <a:defRPr/>
              </a:pPr>
              <a:r>
                <a:rPr lang="cs-CZ" altLang="cs-CZ" sz="2200" dirty="0" smtClean="0">
                  <a:solidFill>
                    <a:prstClr val="black"/>
                  </a:solidFill>
                </a:rPr>
                <a:t>Standardy </a:t>
              </a:r>
              <a:r>
                <a:rPr lang="cs-CZ" altLang="cs-CZ" sz="2200" dirty="0">
                  <a:solidFill>
                    <a:prstClr val="black"/>
                  </a:solidFill>
                </a:rPr>
                <a:t>péče o přírodu a </a:t>
              </a:r>
              <a:r>
                <a:rPr lang="cs-CZ" altLang="cs-CZ" sz="2200" dirty="0">
                  <a:solidFill>
                    <a:prstClr val="black"/>
                  </a:solidFill>
                </a:rPr>
                <a:t>krajinu</a:t>
              </a:r>
            </a:p>
            <a:p>
              <a:pPr marL="361950" indent="-361950">
                <a:spcBef>
                  <a:spcPct val="20000"/>
                </a:spcBef>
                <a:buClr>
                  <a:schemeClr val="accent4"/>
                </a:buClr>
                <a:buFont typeface="Wingdings 3" pitchFamily="18" charset="2"/>
                <a:buChar char="Æ"/>
                <a:defRPr/>
              </a:pPr>
              <a:r>
                <a:rPr lang="cs-CZ" altLang="cs-CZ" sz="2200" dirty="0" smtClean="0">
                  <a:solidFill>
                    <a:prstClr val="black"/>
                  </a:solidFill>
                </a:rPr>
                <a:t>Standard </a:t>
              </a:r>
              <a:r>
                <a:rPr lang="cs-CZ" altLang="cs-CZ" sz="2200" dirty="0">
                  <a:solidFill>
                    <a:prstClr val="black"/>
                  </a:solidFill>
                </a:rPr>
                <a:t>VDI a jeho aktualizace</a:t>
              </a:r>
            </a:p>
            <a:p>
              <a:pPr marL="361950" indent="-361950">
                <a:spcBef>
                  <a:spcPct val="20000"/>
                </a:spcBef>
                <a:buClr>
                  <a:schemeClr val="accent4"/>
                </a:buClr>
                <a:buFont typeface="Wingdings 3" pitchFamily="18" charset="2"/>
                <a:buChar char="Æ"/>
                <a:defRPr/>
              </a:pPr>
              <a:r>
                <a:rPr lang="cs-CZ" altLang="cs-CZ" sz="2200" dirty="0" smtClean="0">
                  <a:solidFill>
                    <a:prstClr val="black"/>
                  </a:solidFill>
                </a:rPr>
                <a:t>Aktualizace </a:t>
              </a:r>
              <a:r>
                <a:rPr lang="cs-CZ" altLang="cs-CZ" sz="2200" dirty="0">
                  <a:solidFill>
                    <a:prstClr val="black"/>
                  </a:solidFill>
                </a:rPr>
                <a:t>TP 99</a:t>
              </a:r>
              <a:endParaRPr lang="cs-CZ" altLang="cs-CZ" sz="2200" dirty="0">
                <a:solidFill>
                  <a:prstClr val="black"/>
                </a:solidFill>
              </a:endParaRPr>
            </a:p>
            <a:p>
              <a:pPr marL="361950" indent="-361950">
                <a:spcBef>
                  <a:spcPct val="20000"/>
                </a:spcBef>
                <a:buClr>
                  <a:schemeClr val="accent4"/>
                </a:buClr>
                <a:buFont typeface="Wingdings 3" pitchFamily="18" charset="2"/>
                <a:buChar char="Æ"/>
                <a:defRPr/>
              </a:pPr>
              <a:r>
                <a:rPr lang="cs-CZ" altLang="cs-CZ" sz="2200" dirty="0" smtClean="0">
                  <a:solidFill>
                    <a:prstClr val="black"/>
                  </a:solidFill>
                </a:rPr>
                <a:t>Spol</a:t>
              </a:r>
              <a:r>
                <a:rPr lang="cs-CZ" altLang="cs-CZ" sz="2200" dirty="0" smtClean="0"/>
                <a:t>upráce</a:t>
              </a:r>
              <a:endParaRPr lang="cs-CZ" altLang="cs-CZ" sz="2200" dirty="0"/>
            </a:p>
          </p:txBody>
        </p:sp>
      </p:grpSp>
      <p:grpSp>
        <p:nvGrpSpPr>
          <p:cNvPr id="11" name="Skupina 10"/>
          <p:cNvGrpSpPr/>
          <p:nvPr/>
        </p:nvGrpSpPr>
        <p:grpSpPr>
          <a:xfrm>
            <a:off x="2953634" y="3757151"/>
            <a:ext cx="2738439" cy="2335213"/>
            <a:chOff x="647700" y="3937000"/>
            <a:chExt cx="2738438" cy="2335213"/>
          </a:xfrm>
        </p:grpSpPr>
        <p:sp>
          <p:nvSpPr>
            <p:cNvPr id="12" name="Puzzle4"/>
            <p:cNvSpPr>
              <a:spLocks noChangeAspect="1" noEditPoints="1" noChangeArrowheads="1"/>
            </p:cNvSpPr>
            <p:nvPr/>
          </p:nvSpPr>
          <p:spPr bwMode="auto">
            <a:xfrm>
              <a:off x="922338" y="4941888"/>
              <a:ext cx="811212" cy="1330325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2147483646 w 21600"/>
                <a:gd name="T9" fmla="*/ 2147483646 h 21600"/>
                <a:gd name="T10" fmla="*/ 2147483646 w 21600"/>
                <a:gd name="T11" fmla="*/ 2147483646 h 21600"/>
                <a:gd name="T12" fmla="*/ 2147483646 w 21600"/>
                <a:gd name="T13" fmla="*/ 2147483646 h 21600"/>
                <a:gd name="T14" fmla="*/ 2147483646 w 21600"/>
                <a:gd name="T15" fmla="*/ 2147483646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2076 w 21600"/>
                <a:gd name="T25" fmla="*/ 5664 h 21600"/>
                <a:gd name="T26" fmla="*/ 20203 w 21600"/>
                <a:gd name="T27" fmla="*/ 1598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3813" y="10590"/>
                  </a:moveTo>
                  <a:lnTo>
                    <a:pt x="3927" y="10513"/>
                  </a:lnTo>
                  <a:lnTo>
                    <a:pt x="4078" y="10425"/>
                  </a:lnTo>
                  <a:lnTo>
                    <a:pt x="4210" y="10359"/>
                  </a:lnTo>
                  <a:lnTo>
                    <a:pt x="4361" y="10315"/>
                  </a:lnTo>
                  <a:lnTo>
                    <a:pt x="4682" y="10237"/>
                  </a:lnTo>
                  <a:lnTo>
                    <a:pt x="5041" y="10193"/>
                  </a:lnTo>
                  <a:lnTo>
                    <a:pt x="5456" y="10171"/>
                  </a:lnTo>
                  <a:lnTo>
                    <a:pt x="5853" y="10193"/>
                  </a:lnTo>
                  <a:lnTo>
                    <a:pt x="6249" y="10260"/>
                  </a:lnTo>
                  <a:lnTo>
                    <a:pt x="6646" y="10337"/>
                  </a:lnTo>
                  <a:lnTo>
                    <a:pt x="7004" y="10469"/>
                  </a:lnTo>
                  <a:lnTo>
                    <a:pt x="7363" y="10612"/>
                  </a:lnTo>
                  <a:lnTo>
                    <a:pt x="7665" y="10788"/>
                  </a:lnTo>
                  <a:lnTo>
                    <a:pt x="7911" y="10998"/>
                  </a:lnTo>
                  <a:lnTo>
                    <a:pt x="8024" y="11097"/>
                  </a:lnTo>
                  <a:lnTo>
                    <a:pt x="8137" y="11207"/>
                  </a:lnTo>
                  <a:lnTo>
                    <a:pt x="8194" y="11340"/>
                  </a:lnTo>
                  <a:lnTo>
                    <a:pt x="8269" y="11461"/>
                  </a:lnTo>
                  <a:lnTo>
                    <a:pt x="8307" y="11593"/>
                  </a:lnTo>
                  <a:lnTo>
                    <a:pt x="8307" y="11714"/>
                  </a:lnTo>
                  <a:lnTo>
                    <a:pt x="8307" y="11868"/>
                  </a:lnTo>
                  <a:lnTo>
                    <a:pt x="8307" y="12012"/>
                  </a:lnTo>
                  <a:lnTo>
                    <a:pt x="8194" y="12265"/>
                  </a:lnTo>
                  <a:lnTo>
                    <a:pt x="8062" y="12519"/>
                  </a:lnTo>
                  <a:lnTo>
                    <a:pt x="7873" y="12706"/>
                  </a:lnTo>
                  <a:lnTo>
                    <a:pt x="7627" y="12904"/>
                  </a:lnTo>
                  <a:lnTo>
                    <a:pt x="7363" y="13048"/>
                  </a:lnTo>
                  <a:lnTo>
                    <a:pt x="7080" y="13180"/>
                  </a:lnTo>
                  <a:lnTo>
                    <a:pt x="6759" y="13257"/>
                  </a:lnTo>
                  <a:lnTo>
                    <a:pt x="6419" y="13345"/>
                  </a:lnTo>
                  <a:lnTo>
                    <a:pt x="6098" y="13389"/>
                  </a:lnTo>
                  <a:lnTo>
                    <a:pt x="5739" y="13389"/>
                  </a:lnTo>
                  <a:lnTo>
                    <a:pt x="5418" y="13389"/>
                  </a:lnTo>
                  <a:lnTo>
                    <a:pt x="5079" y="13345"/>
                  </a:lnTo>
                  <a:lnTo>
                    <a:pt x="4758" y="13301"/>
                  </a:lnTo>
                  <a:lnTo>
                    <a:pt x="4474" y="13213"/>
                  </a:lnTo>
                  <a:lnTo>
                    <a:pt x="4172" y="13114"/>
                  </a:lnTo>
                  <a:lnTo>
                    <a:pt x="3965" y="12982"/>
                  </a:lnTo>
                  <a:lnTo>
                    <a:pt x="3738" y="12838"/>
                  </a:lnTo>
                  <a:lnTo>
                    <a:pt x="3493" y="12706"/>
                  </a:lnTo>
                  <a:lnTo>
                    <a:pt x="3228" y="12607"/>
                  </a:lnTo>
                  <a:lnTo>
                    <a:pt x="2945" y="12519"/>
                  </a:lnTo>
                  <a:lnTo>
                    <a:pt x="2700" y="12431"/>
                  </a:lnTo>
                  <a:lnTo>
                    <a:pt x="2397" y="12375"/>
                  </a:lnTo>
                  <a:lnTo>
                    <a:pt x="2152" y="12331"/>
                  </a:lnTo>
                  <a:lnTo>
                    <a:pt x="1888" y="12309"/>
                  </a:lnTo>
                  <a:lnTo>
                    <a:pt x="1642" y="12309"/>
                  </a:lnTo>
                  <a:lnTo>
                    <a:pt x="1397" y="12331"/>
                  </a:lnTo>
                  <a:lnTo>
                    <a:pt x="1170" y="12397"/>
                  </a:lnTo>
                  <a:lnTo>
                    <a:pt x="962" y="12453"/>
                  </a:lnTo>
                  <a:lnTo>
                    <a:pt x="774" y="12563"/>
                  </a:lnTo>
                  <a:lnTo>
                    <a:pt x="623" y="12684"/>
                  </a:lnTo>
                  <a:lnTo>
                    <a:pt x="528" y="12838"/>
                  </a:lnTo>
                  <a:lnTo>
                    <a:pt x="453" y="13026"/>
                  </a:lnTo>
                  <a:lnTo>
                    <a:pt x="339" y="13477"/>
                  </a:lnTo>
                  <a:lnTo>
                    <a:pt x="226" y="13984"/>
                  </a:lnTo>
                  <a:lnTo>
                    <a:pt x="151" y="14535"/>
                  </a:lnTo>
                  <a:lnTo>
                    <a:pt x="113" y="15075"/>
                  </a:lnTo>
                  <a:lnTo>
                    <a:pt x="113" y="15626"/>
                  </a:lnTo>
                  <a:lnTo>
                    <a:pt x="151" y="16133"/>
                  </a:lnTo>
                  <a:lnTo>
                    <a:pt x="188" y="16376"/>
                  </a:lnTo>
                  <a:lnTo>
                    <a:pt x="264" y="16585"/>
                  </a:lnTo>
                  <a:lnTo>
                    <a:pt x="339" y="16773"/>
                  </a:lnTo>
                  <a:lnTo>
                    <a:pt x="453" y="16938"/>
                  </a:lnTo>
                  <a:lnTo>
                    <a:pt x="1095" y="16883"/>
                  </a:lnTo>
                  <a:lnTo>
                    <a:pt x="1963" y="16795"/>
                  </a:lnTo>
                  <a:lnTo>
                    <a:pt x="2945" y="16751"/>
                  </a:lnTo>
                  <a:lnTo>
                    <a:pt x="3965" y="16706"/>
                  </a:lnTo>
                  <a:lnTo>
                    <a:pt x="5022" y="16684"/>
                  </a:lnTo>
                  <a:lnTo>
                    <a:pt x="5947" y="16684"/>
                  </a:lnTo>
                  <a:lnTo>
                    <a:pt x="6759" y="16706"/>
                  </a:lnTo>
                  <a:lnTo>
                    <a:pt x="7363" y="16751"/>
                  </a:lnTo>
                  <a:lnTo>
                    <a:pt x="7948" y="16839"/>
                  </a:lnTo>
                  <a:lnTo>
                    <a:pt x="8458" y="16916"/>
                  </a:lnTo>
                  <a:lnTo>
                    <a:pt x="8893" y="17026"/>
                  </a:lnTo>
                  <a:lnTo>
                    <a:pt x="9289" y="17158"/>
                  </a:lnTo>
                  <a:lnTo>
                    <a:pt x="9572" y="17280"/>
                  </a:lnTo>
                  <a:lnTo>
                    <a:pt x="9799" y="17412"/>
                  </a:lnTo>
                  <a:lnTo>
                    <a:pt x="9969" y="17555"/>
                  </a:lnTo>
                  <a:lnTo>
                    <a:pt x="10120" y="17687"/>
                  </a:lnTo>
                  <a:lnTo>
                    <a:pt x="10158" y="17831"/>
                  </a:lnTo>
                  <a:lnTo>
                    <a:pt x="10195" y="17974"/>
                  </a:lnTo>
                  <a:lnTo>
                    <a:pt x="10158" y="18128"/>
                  </a:lnTo>
                  <a:lnTo>
                    <a:pt x="10082" y="18271"/>
                  </a:lnTo>
                  <a:lnTo>
                    <a:pt x="9969" y="18426"/>
                  </a:lnTo>
                  <a:lnTo>
                    <a:pt x="9837" y="18569"/>
                  </a:lnTo>
                  <a:lnTo>
                    <a:pt x="9648" y="18701"/>
                  </a:lnTo>
                  <a:lnTo>
                    <a:pt x="9440" y="18822"/>
                  </a:lnTo>
                  <a:lnTo>
                    <a:pt x="9213" y="18999"/>
                  </a:lnTo>
                  <a:lnTo>
                    <a:pt x="9044" y="19186"/>
                  </a:lnTo>
                  <a:lnTo>
                    <a:pt x="8893" y="19395"/>
                  </a:lnTo>
                  <a:lnTo>
                    <a:pt x="8817" y="19627"/>
                  </a:lnTo>
                  <a:lnTo>
                    <a:pt x="8779" y="19858"/>
                  </a:lnTo>
                  <a:lnTo>
                    <a:pt x="8779" y="20112"/>
                  </a:lnTo>
                  <a:lnTo>
                    <a:pt x="8855" y="20354"/>
                  </a:lnTo>
                  <a:lnTo>
                    <a:pt x="8968" y="20586"/>
                  </a:lnTo>
                  <a:lnTo>
                    <a:pt x="9138" y="20817"/>
                  </a:lnTo>
                  <a:lnTo>
                    <a:pt x="9365" y="21026"/>
                  </a:lnTo>
                  <a:lnTo>
                    <a:pt x="9610" y="21192"/>
                  </a:lnTo>
                  <a:lnTo>
                    <a:pt x="9950" y="21368"/>
                  </a:lnTo>
                  <a:lnTo>
                    <a:pt x="10120" y="21445"/>
                  </a:lnTo>
                  <a:lnTo>
                    <a:pt x="10346" y="21511"/>
                  </a:lnTo>
                  <a:lnTo>
                    <a:pt x="10516" y="21555"/>
                  </a:lnTo>
                  <a:lnTo>
                    <a:pt x="10743" y="21600"/>
                  </a:lnTo>
                  <a:lnTo>
                    <a:pt x="10988" y="21644"/>
                  </a:lnTo>
                  <a:lnTo>
                    <a:pt x="11215" y="21666"/>
                  </a:lnTo>
                  <a:lnTo>
                    <a:pt x="11498" y="21666"/>
                  </a:lnTo>
                  <a:lnTo>
                    <a:pt x="11762" y="21666"/>
                  </a:lnTo>
                  <a:lnTo>
                    <a:pt x="12253" y="21644"/>
                  </a:lnTo>
                  <a:lnTo>
                    <a:pt x="12763" y="21577"/>
                  </a:lnTo>
                  <a:lnTo>
                    <a:pt x="13197" y="21467"/>
                  </a:lnTo>
                  <a:lnTo>
                    <a:pt x="13556" y="21346"/>
                  </a:lnTo>
                  <a:lnTo>
                    <a:pt x="13896" y="21192"/>
                  </a:lnTo>
                  <a:lnTo>
                    <a:pt x="14179" y="21026"/>
                  </a:lnTo>
                  <a:lnTo>
                    <a:pt x="14444" y="20839"/>
                  </a:lnTo>
                  <a:lnTo>
                    <a:pt x="14576" y="20641"/>
                  </a:lnTo>
                  <a:lnTo>
                    <a:pt x="14727" y="20431"/>
                  </a:lnTo>
                  <a:lnTo>
                    <a:pt x="14765" y="20200"/>
                  </a:lnTo>
                  <a:lnTo>
                    <a:pt x="14802" y="19991"/>
                  </a:lnTo>
                  <a:lnTo>
                    <a:pt x="14727" y="19759"/>
                  </a:lnTo>
                  <a:lnTo>
                    <a:pt x="14613" y="19550"/>
                  </a:lnTo>
                  <a:lnTo>
                    <a:pt x="14444" y="19307"/>
                  </a:lnTo>
                  <a:lnTo>
                    <a:pt x="14217" y="19098"/>
                  </a:lnTo>
                  <a:lnTo>
                    <a:pt x="13934" y="18911"/>
                  </a:lnTo>
                  <a:lnTo>
                    <a:pt x="13669" y="18745"/>
                  </a:lnTo>
                  <a:lnTo>
                    <a:pt x="13462" y="18547"/>
                  </a:lnTo>
                  <a:lnTo>
                    <a:pt x="13311" y="18337"/>
                  </a:lnTo>
                  <a:lnTo>
                    <a:pt x="13197" y="18150"/>
                  </a:lnTo>
                  <a:lnTo>
                    <a:pt x="13122" y="17941"/>
                  </a:lnTo>
                  <a:lnTo>
                    <a:pt x="13122" y="17720"/>
                  </a:lnTo>
                  <a:lnTo>
                    <a:pt x="13122" y="17533"/>
                  </a:lnTo>
                  <a:lnTo>
                    <a:pt x="13197" y="17346"/>
                  </a:lnTo>
                  <a:lnTo>
                    <a:pt x="13273" y="17158"/>
                  </a:lnTo>
                  <a:lnTo>
                    <a:pt x="13386" y="16982"/>
                  </a:lnTo>
                  <a:lnTo>
                    <a:pt x="13537" y="16839"/>
                  </a:lnTo>
                  <a:lnTo>
                    <a:pt x="13707" y="16706"/>
                  </a:lnTo>
                  <a:lnTo>
                    <a:pt x="13896" y="16607"/>
                  </a:lnTo>
                  <a:lnTo>
                    <a:pt x="14104" y="16519"/>
                  </a:lnTo>
                  <a:lnTo>
                    <a:pt x="14330" y="16453"/>
                  </a:lnTo>
                  <a:lnTo>
                    <a:pt x="14538" y="16431"/>
                  </a:lnTo>
                  <a:lnTo>
                    <a:pt x="14897" y="16453"/>
                  </a:lnTo>
                  <a:lnTo>
                    <a:pt x="15406" y="16497"/>
                  </a:lnTo>
                  <a:lnTo>
                    <a:pt x="16105" y="16541"/>
                  </a:lnTo>
                  <a:lnTo>
                    <a:pt x="16898" y="16607"/>
                  </a:lnTo>
                  <a:lnTo>
                    <a:pt x="17804" y="16651"/>
                  </a:lnTo>
                  <a:lnTo>
                    <a:pt x="18786" y="16684"/>
                  </a:lnTo>
                  <a:lnTo>
                    <a:pt x="19844" y="16728"/>
                  </a:lnTo>
                  <a:lnTo>
                    <a:pt x="20920" y="16751"/>
                  </a:lnTo>
                  <a:lnTo>
                    <a:pt x="21109" y="16497"/>
                  </a:lnTo>
                  <a:lnTo>
                    <a:pt x="21241" y="16222"/>
                  </a:lnTo>
                  <a:lnTo>
                    <a:pt x="21392" y="15946"/>
                  </a:lnTo>
                  <a:lnTo>
                    <a:pt x="21467" y="15648"/>
                  </a:lnTo>
                  <a:lnTo>
                    <a:pt x="21543" y="15351"/>
                  </a:lnTo>
                  <a:lnTo>
                    <a:pt x="21618" y="15042"/>
                  </a:lnTo>
                  <a:lnTo>
                    <a:pt x="21618" y="14745"/>
                  </a:lnTo>
                  <a:lnTo>
                    <a:pt x="21618" y="14447"/>
                  </a:lnTo>
                  <a:lnTo>
                    <a:pt x="21618" y="14150"/>
                  </a:lnTo>
                  <a:lnTo>
                    <a:pt x="21581" y="13852"/>
                  </a:lnTo>
                  <a:lnTo>
                    <a:pt x="21505" y="13577"/>
                  </a:lnTo>
                  <a:lnTo>
                    <a:pt x="21430" y="13301"/>
                  </a:lnTo>
                  <a:lnTo>
                    <a:pt x="21354" y="13048"/>
                  </a:lnTo>
                  <a:lnTo>
                    <a:pt x="21241" y="12816"/>
                  </a:lnTo>
                  <a:lnTo>
                    <a:pt x="21146" y="12607"/>
                  </a:lnTo>
                  <a:lnTo>
                    <a:pt x="21033" y="12431"/>
                  </a:lnTo>
                  <a:lnTo>
                    <a:pt x="20920" y="12265"/>
                  </a:lnTo>
                  <a:lnTo>
                    <a:pt x="20769" y="12144"/>
                  </a:lnTo>
                  <a:lnTo>
                    <a:pt x="20637" y="12034"/>
                  </a:lnTo>
                  <a:lnTo>
                    <a:pt x="20486" y="11946"/>
                  </a:lnTo>
                  <a:lnTo>
                    <a:pt x="20297" y="11891"/>
                  </a:lnTo>
                  <a:lnTo>
                    <a:pt x="20165" y="11846"/>
                  </a:lnTo>
                  <a:lnTo>
                    <a:pt x="19976" y="11824"/>
                  </a:lnTo>
                  <a:lnTo>
                    <a:pt x="19806" y="11802"/>
                  </a:lnTo>
                  <a:lnTo>
                    <a:pt x="19390" y="11824"/>
                  </a:lnTo>
                  <a:lnTo>
                    <a:pt x="18956" y="11891"/>
                  </a:lnTo>
                  <a:lnTo>
                    <a:pt x="18503" y="11968"/>
                  </a:lnTo>
                  <a:lnTo>
                    <a:pt x="17993" y="12078"/>
                  </a:lnTo>
                  <a:lnTo>
                    <a:pt x="17653" y="12144"/>
                  </a:lnTo>
                  <a:lnTo>
                    <a:pt x="17332" y="12199"/>
                  </a:lnTo>
                  <a:lnTo>
                    <a:pt x="17049" y="12221"/>
                  </a:lnTo>
                  <a:lnTo>
                    <a:pt x="16747" y="12243"/>
                  </a:lnTo>
                  <a:lnTo>
                    <a:pt x="16464" y="12243"/>
                  </a:lnTo>
                  <a:lnTo>
                    <a:pt x="16218" y="12243"/>
                  </a:lnTo>
                  <a:lnTo>
                    <a:pt x="15992" y="12221"/>
                  </a:lnTo>
                  <a:lnTo>
                    <a:pt x="15746" y="12199"/>
                  </a:lnTo>
                  <a:lnTo>
                    <a:pt x="15520" y="12155"/>
                  </a:lnTo>
                  <a:lnTo>
                    <a:pt x="15350" y="12122"/>
                  </a:lnTo>
                  <a:lnTo>
                    <a:pt x="15161" y="12056"/>
                  </a:lnTo>
                  <a:lnTo>
                    <a:pt x="14972" y="11990"/>
                  </a:lnTo>
                  <a:lnTo>
                    <a:pt x="14689" y="11846"/>
                  </a:lnTo>
                  <a:lnTo>
                    <a:pt x="14444" y="11670"/>
                  </a:lnTo>
                  <a:lnTo>
                    <a:pt x="14255" y="11483"/>
                  </a:lnTo>
                  <a:lnTo>
                    <a:pt x="14104" y="11295"/>
                  </a:lnTo>
                  <a:lnTo>
                    <a:pt x="14028" y="11086"/>
                  </a:lnTo>
                  <a:lnTo>
                    <a:pt x="13972" y="10888"/>
                  </a:lnTo>
                  <a:lnTo>
                    <a:pt x="13972" y="10700"/>
                  </a:lnTo>
                  <a:lnTo>
                    <a:pt x="14009" y="10513"/>
                  </a:lnTo>
                  <a:lnTo>
                    <a:pt x="14066" y="10359"/>
                  </a:lnTo>
                  <a:lnTo>
                    <a:pt x="14179" y="10215"/>
                  </a:lnTo>
                  <a:lnTo>
                    <a:pt x="14406" y="10006"/>
                  </a:lnTo>
                  <a:lnTo>
                    <a:pt x="14651" y="9830"/>
                  </a:lnTo>
                  <a:lnTo>
                    <a:pt x="14878" y="9686"/>
                  </a:lnTo>
                  <a:lnTo>
                    <a:pt x="15123" y="9554"/>
                  </a:lnTo>
                  <a:lnTo>
                    <a:pt x="15350" y="9477"/>
                  </a:lnTo>
                  <a:lnTo>
                    <a:pt x="15558" y="9411"/>
                  </a:lnTo>
                  <a:lnTo>
                    <a:pt x="15803" y="9345"/>
                  </a:lnTo>
                  <a:lnTo>
                    <a:pt x="16030" y="9323"/>
                  </a:lnTo>
                  <a:lnTo>
                    <a:pt x="16256" y="9301"/>
                  </a:lnTo>
                  <a:lnTo>
                    <a:pt x="16464" y="9323"/>
                  </a:lnTo>
                  <a:lnTo>
                    <a:pt x="16690" y="9345"/>
                  </a:lnTo>
                  <a:lnTo>
                    <a:pt x="16898" y="9367"/>
                  </a:lnTo>
                  <a:lnTo>
                    <a:pt x="17332" y="9477"/>
                  </a:lnTo>
                  <a:lnTo>
                    <a:pt x="17767" y="9598"/>
                  </a:lnTo>
                  <a:lnTo>
                    <a:pt x="18163" y="9731"/>
                  </a:lnTo>
                  <a:lnTo>
                    <a:pt x="18597" y="9874"/>
                  </a:lnTo>
                  <a:lnTo>
                    <a:pt x="18994" y="10006"/>
                  </a:lnTo>
                  <a:lnTo>
                    <a:pt x="19428" y="10083"/>
                  </a:lnTo>
                  <a:lnTo>
                    <a:pt x="19617" y="10127"/>
                  </a:lnTo>
                  <a:lnTo>
                    <a:pt x="19844" y="10149"/>
                  </a:lnTo>
                  <a:lnTo>
                    <a:pt x="20013" y="10149"/>
                  </a:lnTo>
                  <a:lnTo>
                    <a:pt x="20240" y="10127"/>
                  </a:lnTo>
                  <a:lnTo>
                    <a:pt x="20410" y="10105"/>
                  </a:lnTo>
                  <a:lnTo>
                    <a:pt x="20637" y="10061"/>
                  </a:lnTo>
                  <a:lnTo>
                    <a:pt x="20844" y="9984"/>
                  </a:lnTo>
                  <a:lnTo>
                    <a:pt x="21033" y="9896"/>
                  </a:lnTo>
                  <a:lnTo>
                    <a:pt x="21146" y="9830"/>
                  </a:lnTo>
                  <a:lnTo>
                    <a:pt x="21203" y="9753"/>
                  </a:lnTo>
                  <a:lnTo>
                    <a:pt x="21279" y="9642"/>
                  </a:lnTo>
                  <a:lnTo>
                    <a:pt x="21354" y="9521"/>
                  </a:lnTo>
                  <a:lnTo>
                    <a:pt x="21430" y="9246"/>
                  </a:lnTo>
                  <a:lnTo>
                    <a:pt x="21430" y="8904"/>
                  </a:lnTo>
                  <a:lnTo>
                    <a:pt x="21430" y="8540"/>
                  </a:lnTo>
                  <a:lnTo>
                    <a:pt x="21392" y="8144"/>
                  </a:lnTo>
                  <a:lnTo>
                    <a:pt x="21354" y="7714"/>
                  </a:lnTo>
                  <a:lnTo>
                    <a:pt x="21279" y="7295"/>
                  </a:lnTo>
                  <a:lnTo>
                    <a:pt x="21146" y="6446"/>
                  </a:lnTo>
                  <a:lnTo>
                    <a:pt x="20995" y="5686"/>
                  </a:lnTo>
                  <a:lnTo>
                    <a:pt x="20958" y="5366"/>
                  </a:lnTo>
                  <a:lnTo>
                    <a:pt x="20958" y="5091"/>
                  </a:lnTo>
                  <a:lnTo>
                    <a:pt x="20958" y="4860"/>
                  </a:lnTo>
                  <a:lnTo>
                    <a:pt x="21033" y="4716"/>
                  </a:lnTo>
                  <a:lnTo>
                    <a:pt x="20637" y="4860"/>
                  </a:lnTo>
                  <a:lnTo>
                    <a:pt x="20127" y="4992"/>
                  </a:lnTo>
                  <a:lnTo>
                    <a:pt x="19617" y="5069"/>
                  </a:lnTo>
                  <a:lnTo>
                    <a:pt x="19032" y="5157"/>
                  </a:lnTo>
                  <a:lnTo>
                    <a:pt x="18465" y="5201"/>
                  </a:lnTo>
                  <a:lnTo>
                    <a:pt x="17842" y="5245"/>
                  </a:lnTo>
                  <a:lnTo>
                    <a:pt x="17219" y="5267"/>
                  </a:lnTo>
                  <a:lnTo>
                    <a:pt x="16615" y="5267"/>
                  </a:lnTo>
                  <a:lnTo>
                    <a:pt x="15992" y="5245"/>
                  </a:lnTo>
                  <a:lnTo>
                    <a:pt x="15369" y="5201"/>
                  </a:lnTo>
                  <a:lnTo>
                    <a:pt x="14840" y="5157"/>
                  </a:lnTo>
                  <a:lnTo>
                    <a:pt x="14293" y="5091"/>
                  </a:lnTo>
                  <a:lnTo>
                    <a:pt x="13783" y="5014"/>
                  </a:lnTo>
                  <a:lnTo>
                    <a:pt x="13386" y="4926"/>
                  </a:lnTo>
                  <a:lnTo>
                    <a:pt x="13027" y="4815"/>
                  </a:lnTo>
                  <a:lnTo>
                    <a:pt x="12725" y="4716"/>
                  </a:lnTo>
                  <a:lnTo>
                    <a:pt x="12480" y="4606"/>
                  </a:lnTo>
                  <a:lnTo>
                    <a:pt x="12291" y="4496"/>
                  </a:lnTo>
                  <a:lnTo>
                    <a:pt x="12197" y="4397"/>
                  </a:lnTo>
                  <a:lnTo>
                    <a:pt x="12083" y="4286"/>
                  </a:lnTo>
                  <a:lnTo>
                    <a:pt x="12046" y="4187"/>
                  </a:lnTo>
                  <a:lnTo>
                    <a:pt x="12008" y="4077"/>
                  </a:lnTo>
                  <a:lnTo>
                    <a:pt x="12046" y="3967"/>
                  </a:lnTo>
                  <a:lnTo>
                    <a:pt x="12121" y="3868"/>
                  </a:lnTo>
                  <a:lnTo>
                    <a:pt x="12197" y="3735"/>
                  </a:lnTo>
                  <a:lnTo>
                    <a:pt x="12291" y="3614"/>
                  </a:lnTo>
                  <a:lnTo>
                    <a:pt x="12442" y="3482"/>
                  </a:lnTo>
                  <a:lnTo>
                    <a:pt x="12631" y="3361"/>
                  </a:lnTo>
                  <a:lnTo>
                    <a:pt x="13065" y="3085"/>
                  </a:lnTo>
                  <a:lnTo>
                    <a:pt x="13537" y="2766"/>
                  </a:lnTo>
                  <a:lnTo>
                    <a:pt x="13783" y="2578"/>
                  </a:lnTo>
                  <a:lnTo>
                    <a:pt x="13934" y="2380"/>
                  </a:lnTo>
                  <a:lnTo>
                    <a:pt x="14028" y="2171"/>
                  </a:lnTo>
                  <a:lnTo>
                    <a:pt x="14104" y="1961"/>
                  </a:lnTo>
                  <a:lnTo>
                    <a:pt x="14104" y="1730"/>
                  </a:lnTo>
                  <a:lnTo>
                    <a:pt x="14066" y="1498"/>
                  </a:lnTo>
                  <a:lnTo>
                    <a:pt x="13972" y="1267"/>
                  </a:lnTo>
                  <a:lnTo>
                    <a:pt x="13820" y="1057"/>
                  </a:lnTo>
                  <a:lnTo>
                    <a:pt x="13594" y="837"/>
                  </a:lnTo>
                  <a:lnTo>
                    <a:pt x="13386" y="628"/>
                  </a:lnTo>
                  <a:lnTo>
                    <a:pt x="13103" y="462"/>
                  </a:lnTo>
                  <a:lnTo>
                    <a:pt x="12763" y="308"/>
                  </a:lnTo>
                  <a:lnTo>
                    <a:pt x="12404" y="187"/>
                  </a:lnTo>
                  <a:lnTo>
                    <a:pt x="12008" y="77"/>
                  </a:lnTo>
                  <a:lnTo>
                    <a:pt x="11574" y="33"/>
                  </a:lnTo>
                  <a:lnTo>
                    <a:pt x="11102" y="11"/>
                  </a:lnTo>
                  <a:lnTo>
                    <a:pt x="10667" y="11"/>
                  </a:lnTo>
                  <a:lnTo>
                    <a:pt x="10233" y="77"/>
                  </a:lnTo>
                  <a:lnTo>
                    <a:pt x="9837" y="187"/>
                  </a:lnTo>
                  <a:lnTo>
                    <a:pt x="9440" y="286"/>
                  </a:lnTo>
                  <a:lnTo>
                    <a:pt x="9062" y="462"/>
                  </a:lnTo>
                  <a:lnTo>
                    <a:pt x="8741" y="628"/>
                  </a:lnTo>
                  <a:lnTo>
                    <a:pt x="8458" y="815"/>
                  </a:lnTo>
                  <a:lnTo>
                    <a:pt x="8232" y="1035"/>
                  </a:lnTo>
                  <a:lnTo>
                    <a:pt x="8062" y="1245"/>
                  </a:lnTo>
                  <a:lnTo>
                    <a:pt x="7911" y="1476"/>
                  </a:lnTo>
                  <a:lnTo>
                    <a:pt x="7835" y="1708"/>
                  </a:lnTo>
                  <a:lnTo>
                    <a:pt x="7797" y="1961"/>
                  </a:lnTo>
                  <a:lnTo>
                    <a:pt x="7835" y="2193"/>
                  </a:lnTo>
                  <a:lnTo>
                    <a:pt x="7948" y="2402"/>
                  </a:lnTo>
                  <a:lnTo>
                    <a:pt x="8062" y="2534"/>
                  </a:lnTo>
                  <a:lnTo>
                    <a:pt x="8175" y="2644"/>
                  </a:lnTo>
                  <a:lnTo>
                    <a:pt x="8269" y="2744"/>
                  </a:lnTo>
                  <a:lnTo>
                    <a:pt x="8420" y="2832"/>
                  </a:lnTo>
                  <a:lnTo>
                    <a:pt x="8704" y="3019"/>
                  </a:lnTo>
                  <a:lnTo>
                    <a:pt x="8968" y="3206"/>
                  </a:lnTo>
                  <a:lnTo>
                    <a:pt x="9138" y="3405"/>
                  </a:lnTo>
                  <a:lnTo>
                    <a:pt x="9327" y="3570"/>
                  </a:lnTo>
                  <a:lnTo>
                    <a:pt x="9440" y="3735"/>
                  </a:lnTo>
                  <a:lnTo>
                    <a:pt x="9516" y="3890"/>
                  </a:lnTo>
                  <a:lnTo>
                    <a:pt x="9534" y="4033"/>
                  </a:lnTo>
                  <a:lnTo>
                    <a:pt x="9534" y="4165"/>
                  </a:lnTo>
                  <a:lnTo>
                    <a:pt x="9516" y="4286"/>
                  </a:lnTo>
                  <a:lnTo>
                    <a:pt x="9440" y="4397"/>
                  </a:lnTo>
                  <a:lnTo>
                    <a:pt x="9327" y="4496"/>
                  </a:lnTo>
                  <a:lnTo>
                    <a:pt x="9176" y="4562"/>
                  </a:lnTo>
                  <a:lnTo>
                    <a:pt x="9006" y="4628"/>
                  </a:lnTo>
                  <a:lnTo>
                    <a:pt x="8779" y="4694"/>
                  </a:lnTo>
                  <a:lnTo>
                    <a:pt x="8534" y="4716"/>
                  </a:lnTo>
                  <a:lnTo>
                    <a:pt x="8232" y="4716"/>
                  </a:lnTo>
                  <a:lnTo>
                    <a:pt x="7118" y="4738"/>
                  </a:lnTo>
                  <a:lnTo>
                    <a:pt x="5947" y="4771"/>
                  </a:lnTo>
                  <a:lnTo>
                    <a:pt x="4795" y="4815"/>
                  </a:lnTo>
                  <a:lnTo>
                    <a:pt x="3681" y="4860"/>
                  </a:lnTo>
                  <a:lnTo>
                    <a:pt x="2662" y="4882"/>
                  </a:lnTo>
                  <a:lnTo>
                    <a:pt x="1755" y="4882"/>
                  </a:lnTo>
                  <a:lnTo>
                    <a:pt x="1359" y="4860"/>
                  </a:lnTo>
                  <a:lnTo>
                    <a:pt x="981" y="4837"/>
                  </a:lnTo>
                  <a:lnTo>
                    <a:pt x="698" y="4771"/>
                  </a:lnTo>
                  <a:lnTo>
                    <a:pt x="453" y="4716"/>
                  </a:lnTo>
                  <a:lnTo>
                    <a:pt x="453" y="5322"/>
                  </a:lnTo>
                  <a:lnTo>
                    <a:pt x="453" y="6083"/>
                  </a:lnTo>
                  <a:lnTo>
                    <a:pt x="453" y="6909"/>
                  </a:lnTo>
                  <a:lnTo>
                    <a:pt x="453" y="7780"/>
                  </a:lnTo>
                  <a:lnTo>
                    <a:pt x="453" y="8606"/>
                  </a:lnTo>
                  <a:lnTo>
                    <a:pt x="453" y="9345"/>
                  </a:lnTo>
                  <a:lnTo>
                    <a:pt x="453" y="9918"/>
                  </a:lnTo>
                  <a:lnTo>
                    <a:pt x="453" y="10282"/>
                  </a:lnTo>
                  <a:lnTo>
                    <a:pt x="490" y="10381"/>
                  </a:lnTo>
                  <a:lnTo>
                    <a:pt x="547" y="10491"/>
                  </a:lnTo>
                  <a:lnTo>
                    <a:pt x="660" y="10590"/>
                  </a:lnTo>
                  <a:lnTo>
                    <a:pt x="811" y="10700"/>
                  </a:lnTo>
                  <a:lnTo>
                    <a:pt x="981" y="10811"/>
                  </a:lnTo>
                  <a:lnTo>
                    <a:pt x="1208" y="10888"/>
                  </a:lnTo>
                  <a:lnTo>
                    <a:pt x="1453" y="10954"/>
                  </a:lnTo>
                  <a:lnTo>
                    <a:pt x="1718" y="11020"/>
                  </a:lnTo>
                  <a:lnTo>
                    <a:pt x="1963" y="11064"/>
                  </a:lnTo>
                  <a:lnTo>
                    <a:pt x="2265" y="11086"/>
                  </a:lnTo>
                  <a:lnTo>
                    <a:pt x="2548" y="11064"/>
                  </a:lnTo>
                  <a:lnTo>
                    <a:pt x="2794" y="11042"/>
                  </a:lnTo>
                  <a:lnTo>
                    <a:pt x="3096" y="10976"/>
                  </a:lnTo>
                  <a:lnTo>
                    <a:pt x="3341" y="10888"/>
                  </a:lnTo>
                  <a:lnTo>
                    <a:pt x="3606" y="10766"/>
                  </a:lnTo>
                  <a:lnTo>
                    <a:pt x="3813" y="10590"/>
                  </a:lnTo>
                  <a:close/>
                </a:path>
              </a:pathLst>
            </a:custGeom>
            <a:solidFill>
              <a:srgbClr val="9EB56B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3" name="Puzzle2"/>
            <p:cNvSpPr>
              <a:spLocks noChangeAspect="1" noEditPoints="1" noChangeArrowheads="1"/>
            </p:cNvSpPr>
            <p:nvPr/>
          </p:nvSpPr>
          <p:spPr bwMode="auto">
            <a:xfrm>
              <a:off x="1403350" y="4941888"/>
              <a:ext cx="1344613" cy="1039812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2147483646 w 21600"/>
                <a:gd name="T9" fmla="*/ 2147483646 h 21600"/>
                <a:gd name="T10" fmla="*/ 2147483646 w 21600"/>
                <a:gd name="T11" fmla="*/ 2147483646 h 21600"/>
                <a:gd name="T12" fmla="*/ 2147483646 w 21600"/>
                <a:gd name="T13" fmla="*/ 2147483646 h 21600"/>
                <a:gd name="T14" fmla="*/ 2147483646 w 21600"/>
                <a:gd name="T15" fmla="*/ 2147483646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5388 w 21600"/>
                <a:gd name="T25" fmla="*/ 6742 h 21600"/>
                <a:gd name="T26" fmla="*/ 16177 w 21600"/>
                <a:gd name="T27" fmla="*/ 20441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4247" y="12354"/>
                  </a:moveTo>
                  <a:lnTo>
                    <a:pt x="4134" y="12468"/>
                  </a:lnTo>
                  <a:lnTo>
                    <a:pt x="4010" y="12581"/>
                  </a:lnTo>
                  <a:lnTo>
                    <a:pt x="3897" y="12637"/>
                  </a:lnTo>
                  <a:lnTo>
                    <a:pt x="3773" y="12694"/>
                  </a:lnTo>
                  <a:lnTo>
                    <a:pt x="3637" y="12694"/>
                  </a:lnTo>
                  <a:lnTo>
                    <a:pt x="3524" y="12694"/>
                  </a:lnTo>
                  <a:lnTo>
                    <a:pt x="3400" y="12665"/>
                  </a:lnTo>
                  <a:lnTo>
                    <a:pt x="3287" y="12609"/>
                  </a:lnTo>
                  <a:lnTo>
                    <a:pt x="3027" y="12496"/>
                  </a:lnTo>
                  <a:lnTo>
                    <a:pt x="2790" y="12340"/>
                  </a:lnTo>
                  <a:lnTo>
                    <a:pt x="2530" y="12142"/>
                  </a:lnTo>
                  <a:lnTo>
                    <a:pt x="2293" y="11987"/>
                  </a:lnTo>
                  <a:lnTo>
                    <a:pt x="2033" y="11817"/>
                  </a:lnTo>
                  <a:lnTo>
                    <a:pt x="1773" y="11676"/>
                  </a:lnTo>
                  <a:lnTo>
                    <a:pt x="1638" y="11662"/>
                  </a:lnTo>
                  <a:lnTo>
                    <a:pt x="1513" y="11634"/>
                  </a:lnTo>
                  <a:lnTo>
                    <a:pt x="1378" y="11634"/>
                  </a:lnTo>
                  <a:lnTo>
                    <a:pt x="1253" y="11634"/>
                  </a:lnTo>
                  <a:lnTo>
                    <a:pt x="1118" y="11662"/>
                  </a:lnTo>
                  <a:lnTo>
                    <a:pt x="971" y="11732"/>
                  </a:lnTo>
                  <a:lnTo>
                    <a:pt x="835" y="11817"/>
                  </a:lnTo>
                  <a:lnTo>
                    <a:pt x="711" y="11959"/>
                  </a:lnTo>
                  <a:lnTo>
                    <a:pt x="553" y="12086"/>
                  </a:lnTo>
                  <a:lnTo>
                    <a:pt x="429" y="12284"/>
                  </a:lnTo>
                  <a:lnTo>
                    <a:pt x="271" y="12524"/>
                  </a:lnTo>
                  <a:lnTo>
                    <a:pt x="146" y="12793"/>
                  </a:lnTo>
                  <a:lnTo>
                    <a:pt x="79" y="12962"/>
                  </a:lnTo>
                  <a:lnTo>
                    <a:pt x="33" y="13146"/>
                  </a:lnTo>
                  <a:lnTo>
                    <a:pt x="11" y="13386"/>
                  </a:lnTo>
                  <a:lnTo>
                    <a:pt x="11" y="13641"/>
                  </a:lnTo>
                  <a:lnTo>
                    <a:pt x="33" y="13881"/>
                  </a:lnTo>
                  <a:lnTo>
                    <a:pt x="101" y="14150"/>
                  </a:lnTo>
                  <a:lnTo>
                    <a:pt x="192" y="14404"/>
                  </a:lnTo>
                  <a:lnTo>
                    <a:pt x="293" y="14645"/>
                  </a:lnTo>
                  <a:lnTo>
                    <a:pt x="451" y="14857"/>
                  </a:lnTo>
                  <a:lnTo>
                    <a:pt x="621" y="15054"/>
                  </a:lnTo>
                  <a:lnTo>
                    <a:pt x="734" y="15125"/>
                  </a:lnTo>
                  <a:lnTo>
                    <a:pt x="835" y="15210"/>
                  </a:lnTo>
                  <a:lnTo>
                    <a:pt x="948" y="15267"/>
                  </a:lnTo>
                  <a:lnTo>
                    <a:pt x="1084" y="15323"/>
                  </a:lnTo>
                  <a:lnTo>
                    <a:pt x="1208" y="15351"/>
                  </a:lnTo>
                  <a:lnTo>
                    <a:pt x="1355" y="15380"/>
                  </a:lnTo>
                  <a:lnTo>
                    <a:pt x="1513" y="15380"/>
                  </a:lnTo>
                  <a:lnTo>
                    <a:pt x="1683" y="15380"/>
                  </a:lnTo>
                  <a:lnTo>
                    <a:pt x="1864" y="15351"/>
                  </a:lnTo>
                  <a:lnTo>
                    <a:pt x="2033" y="15323"/>
                  </a:lnTo>
                  <a:lnTo>
                    <a:pt x="2225" y="15238"/>
                  </a:lnTo>
                  <a:lnTo>
                    <a:pt x="2428" y="15153"/>
                  </a:lnTo>
                  <a:lnTo>
                    <a:pt x="2745" y="15026"/>
                  </a:lnTo>
                  <a:lnTo>
                    <a:pt x="3005" y="14913"/>
                  </a:lnTo>
                  <a:lnTo>
                    <a:pt x="3264" y="14828"/>
                  </a:lnTo>
                  <a:lnTo>
                    <a:pt x="3513" y="14800"/>
                  </a:lnTo>
                  <a:lnTo>
                    <a:pt x="3615" y="14828"/>
                  </a:lnTo>
                  <a:lnTo>
                    <a:pt x="3728" y="14857"/>
                  </a:lnTo>
                  <a:lnTo>
                    <a:pt x="3807" y="14913"/>
                  </a:lnTo>
                  <a:lnTo>
                    <a:pt x="3920" y="14998"/>
                  </a:lnTo>
                  <a:lnTo>
                    <a:pt x="4010" y="15097"/>
                  </a:lnTo>
                  <a:lnTo>
                    <a:pt x="4089" y="15238"/>
                  </a:lnTo>
                  <a:lnTo>
                    <a:pt x="4179" y="15408"/>
                  </a:lnTo>
                  <a:lnTo>
                    <a:pt x="4247" y="15620"/>
                  </a:lnTo>
                  <a:lnTo>
                    <a:pt x="4326" y="15860"/>
                  </a:lnTo>
                  <a:lnTo>
                    <a:pt x="4394" y="16129"/>
                  </a:lnTo>
                  <a:lnTo>
                    <a:pt x="4439" y="16440"/>
                  </a:lnTo>
                  <a:lnTo>
                    <a:pt x="4507" y="16737"/>
                  </a:lnTo>
                  <a:lnTo>
                    <a:pt x="4552" y="17090"/>
                  </a:lnTo>
                  <a:lnTo>
                    <a:pt x="4575" y="17443"/>
                  </a:lnTo>
                  <a:lnTo>
                    <a:pt x="4586" y="17825"/>
                  </a:lnTo>
                  <a:lnTo>
                    <a:pt x="4586" y="18193"/>
                  </a:lnTo>
                  <a:lnTo>
                    <a:pt x="4586" y="18574"/>
                  </a:lnTo>
                  <a:lnTo>
                    <a:pt x="4586" y="18984"/>
                  </a:lnTo>
                  <a:lnTo>
                    <a:pt x="4552" y="19366"/>
                  </a:lnTo>
                  <a:lnTo>
                    <a:pt x="4507" y="19748"/>
                  </a:lnTo>
                  <a:lnTo>
                    <a:pt x="4462" y="20129"/>
                  </a:lnTo>
                  <a:lnTo>
                    <a:pt x="4371" y="20483"/>
                  </a:lnTo>
                  <a:lnTo>
                    <a:pt x="4292" y="20836"/>
                  </a:lnTo>
                  <a:lnTo>
                    <a:pt x="4202" y="21161"/>
                  </a:lnTo>
                  <a:lnTo>
                    <a:pt x="4744" y="21161"/>
                  </a:lnTo>
                  <a:lnTo>
                    <a:pt x="5264" y="21161"/>
                  </a:lnTo>
                  <a:lnTo>
                    <a:pt x="5784" y="21161"/>
                  </a:lnTo>
                  <a:lnTo>
                    <a:pt x="6235" y="21161"/>
                  </a:lnTo>
                  <a:lnTo>
                    <a:pt x="6676" y="21161"/>
                  </a:lnTo>
                  <a:lnTo>
                    <a:pt x="7060" y="21161"/>
                  </a:lnTo>
                  <a:lnTo>
                    <a:pt x="7410" y="21161"/>
                  </a:lnTo>
                  <a:lnTo>
                    <a:pt x="7670" y="21161"/>
                  </a:lnTo>
                  <a:lnTo>
                    <a:pt x="8020" y="21020"/>
                  </a:lnTo>
                  <a:lnTo>
                    <a:pt x="8303" y="20893"/>
                  </a:lnTo>
                  <a:lnTo>
                    <a:pt x="8563" y="20695"/>
                  </a:lnTo>
                  <a:lnTo>
                    <a:pt x="8800" y="20511"/>
                  </a:lnTo>
                  <a:lnTo>
                    <a:pt x="8969" y="20285"/>
                  </a:lnTo>
                  <a:lnTo>
                    <a:pt x="9150" y="20045"/>
                  </a:lnTo>
                  <a:lnTo>
                    <a:pt x="9252" y="19804"/>
                  </a:lnTo>
                  <a:lnTo>
                    <a:pt x="9342" y="19550"/>
                  </a:lnTo>
                  <a:lnTo>
                    <a:pt x="9410" y="19281"/>
                  </a:lnTo>
                  <a:lnTo>
                    <a:pt x="9433" y="19013"/>
                  </a:lnTo>
                  <a:lnTo>
                    <a:pt x="9433" y="18744"/>
                  </a:lnTo>
                  <a:lnTo>
                    <a:pt x="9387" y="18504"/>
                  </a:lnTo>
                  <a:lnTo>
                    <a:pt x="9320" y="18221"/>
                  </a:lnTo>
                  <a:lnTo>
                    <a:pt x="9207" y="17981"/>
                  </a:lnTo>
                  <a:lnTo>
                    <a:pt x="9105" y="17740"/>
                  </a:lnTo>
                  <a:lnTo>
                    <a:pt x="8924" y="17514"/>
                  </a:lnTo>
                  <a:lnTo>
                    <a:pt x="8777" y="17274"/>
                  </a:lnTo>
                  <a:lnTo>
                    <a:pt x="8642" y="17034"/>
                  </a:lnTo>
                  <a:lnTo>
                    <a:pt x="8563" y="16765"/>
                  </a:lnTo>
                  <a:lnTo>
                    <a:pt x="8472" y="16468"/>
                  </a:lnTo>
                  <a:lnTo>
                    <a:pt x="8450" y="16157"/>
                  </a:lnTo>
                  <a:lnTo>
                    <a:pt x="8450" y="15860"/>
                  </a:lnTo>
                  <a:lnTo>
                    <a:pt x="8472" y="15563"/>
                  </a:lnTo>
                  <a:lnTo>
                    <a:pt x="8540" y="15267"/>
                  </a:lnTo>
                  <a:lnTo>
                    <a:pt x="8642" y="14998"/>
                  </a:lnTo>
                  <a:lnTo>
                    <a:pt x="8777" y="14729"/>
                  </a:lnTo>
                  <a:lnTo>
                    <a:pt x="8868" y="14616"/>
                  </a:lnTo>
                  <a:lnTo>
                    <a:pt x="8969" y="14475"/>
                  </a:lnTo>
                  <a:lnTo>
                    <a:pt x="9060" y="14376"/>
                  </a:lnTo>
                  <a:lnTo>
                    <a:pt x="9184" y="14291"/>
                  </a:lnTo>
                  <a:lnTo>
                    <a:pt x="9297" y="14206"/>
                  </a:lnTo>
                  <a:lnTo>
                    <a:pt x="9433" y="14121"/>
                  </a:lnTo>
                  <a:lnTo>
                    <a:pt x="9579" y="14051"/>
                  </a:lnTo>
                  <a:lnTo>
                    <a:pt x="9726" y="13994"/>
                  </a:lnTo>
                  <a:lnTo>
                    <a:pt x="9884" y="13938"/>
                  </a:lnTo>
                  <a:lnTo>
                    <a:pt x="10054" y="13909"/>
                  </a:lnTo>
                  <a:lnTo>
                    <a:pt x="10257" y="13881"/>
                  </a:lnTo>
                  <a:lnTo>
                    <a:pt x="10449" y="13881"/>
                  </a:lnTo>
                  <a:lnTo>
                    <a:pt x="10664" y="13881"/>
                  </a:lnTo>
                  <a:lnTo>
                    <a:pt x="10856" y="13909"/>
                  </a:lnTo>
                  <a:lnTo>
                    <a:pt x="11037" y="13966"/>
                  </a:lnTo>
                  <a:lnTo>
                    <a:pt x="11206" y="14023"/>
                  </a:lnTo>
                  <a:lnTo>
                    <a:pt x="11353" y="14093"/>
                  </a:lnTo>
                  <a:lnTo>
                    <a:pt x="11511" y="14178"/>
                  </a:lnTo>
                  <a:lnTo>
                    <a:pt x="11635" y="14263"/>
                  </a:lnTo>
                  <a:lnTo>
                    <a:pt x="11748" y="14376"/>
                  </a:lnTo>
                  <a:lnTo>
                    <a:pt x="11861" y="14475"/>
                  </a:lnTo>
                  <a:lnTo>
                    <a:pt x="11941" y="14616"/>
                  </a:lnTo>
                  <a:lnTo>
                    <a:pt x="12031" y="14758"/>
                  </a:lnTo>
                  <a:lnTo>
                    <a:pt x="12099" y="14885"/>
                  </a:lnTo>
                  <a:lnTo>
                    <a:pt x="12200" y="15210"/>
                  </a:lnTo>
                  <a:lnTo>
                    <a:pt x="12268" y="15507"/>
                  </a:lnTo>
                  <a:lnTo>
                    <a:pt x="12291" y="15832"/>
                  </a:lnTo>
                  <a:lnTo>
                    <a:pt x="12291" y="16157"/>
                  </a:lnTo>
                  <a:lnTo>
                    <a:pt x="12246" y="16482"/>
                  </a:lnTo>
                  <a:lnTo>
                    <a:pt x="12178" y="16807"/>
                  </a:lnTo>
                  <a:lnTo>
                    <a:pt x="12099" y="17090"/>
                  </a:lnTo>
                  <a:lnTo>
                    <a:pt x="12008" y="17330"/>
                  </a:lnTo>
                  <a:lnTo>
                    <a:pt x="11884" y="17542"/>
                  </a:lnTo>
                  <a:lnTo>
                    <a:pt x="11748" y="17712"/>
                  </a:lnTo>
                  <a:lnTo>
                    <a:pt x="11613" y="17839"/>
                  </a:lnTo>
                  <a:lnTo>
                    <a:pt x="11489" y="18037"/>
                  </a:lnTo>
                  <a:lnTo>
                    <a:pt x="11398" y="18221"/>
                  </a:lnTo>
                  <a:lnTo>
                    <a:pt x="11319" y="18447"/>
                  </a:lnTo>
                  <a:lnTo>
                    <a:pt x="11251" y="18659"/>
                  </a:lnTo>
                  <a:lnTo>
                    <a:pt x="11206" y="18900"/>
                  </a:lnTo>
                  <a:lnTo>
                    <a:pt x="11184" y="19154"/>
                  </a:lnTo>
                  <a:lnTo>
                    <a:pt x="11184" y="19423"/>
                  </a:lnTo>
                  <a:lnTo>
                    <a:pt x="11229" y="19663"/>
                  </a:lnTo>
                  <a:lnTo>
                    <a:pt x="11297" y="19903"/>
                  </a:lnTo>
                  <a:lnTo>
                    <a:pt x="11376" y="20158"/>
                  </a:lnTo>
                  <a:lnTo>
                    <a:pt x="11511" y="20398"/>
                  </a:lnTo>
                  <a:lnTo>
                    <a:pt x="11681" y="20610"/>
                  </a:lnTo>
                  <a:lnTo>
                    <a:pt x="11884" y="20808"/>
                  </a:lnTo>
                  <a:lnTo>
                    <a:pt x="12121" y="20992"/>
                  </a:lnTo>
                  <a:lnTo>
                    <a:pt x="12404" y="21161"/>
                  </a:lnTo>
                  <a:lnTo>
                    <a:pt x="12528" y="21190"/>
                  </a:lnTo>
                  <a:lnTo>
                    <a:pt x="12856" y="21274"/>
                  </a:lnTo>
                  <a:lnTo>
                    <a:pt x="13330" y="21373"/>
                  </a:lnTo>
                  <a:lnTo>
                    <a:pt x="13963" y="21486"/>
                  </a:lnTo>
                  <a:lnTo>
                    <a:pt x="14313" y="21543"/>
                  </a:lnTo>
                  <a:lnTo>
                    <a:pt x="14652" y="21571"/>
                  </a:lnTo>
                  <a:lnTo>
                    <a:pt x="15025" y="21600"/>
                  </a:lnTo>
                  <a:lnTo>
                    <a:pt x="15409" y="21600"/>
                  </a:lnTo>
                  <a:lnTo>
                    <a:pt x="15782" y="21600"/>
                  </a:lnTo>
                  <a:lnTo>
                    <a:pt x="16177" y="21571"/>
                  </a:lnTo>
                  <a:lnTo>
                    <a:pt x="16516" y="21486"/>
                  </a:lnTo>
                  <a:lnTo>
                    <a:pt x="16889" y="21402"/>
                  </a:lnTo>
                  <a:lnTo>
                    <a:pt x="16821" y="21190"/>
                  </a:lnTo>
                  <a:lnTo>
                    <a:pt x="16776" y="20935"/>
                  </a:lnTo>
                  <a:lnTo>
                    <a:pt x="16742" y="20667"/>
                  </a:lnTo>
                  <a:lnTo>
                    <a:pt x="16719" y="20370"/>
                  </a:lnTo>
                  <a:lnTo>
                    <a:pt x="16697" y="19719"/>
                  </a:lnTo>
                  <a:lnTo>
                    <a:pt x="16697" y="19013"/>
                  </a:lnTo>
                  <a:lnTo>
                    <a:pt x="16719" y="18306"/>
                  </a:lnTo>
                  <a:lnTo>
                    <a:pt x="16753" y="17599"/>
                  </a:lnTo>
                  <a:lnTo>
                    <a:pt x="16821" y="16949"/>
                  </a:lnTo>
                  <a:lnTo>
                    <a:pt x="16889" y="16383"/>
                  </a:lnTo>
                  <a:lnTo>
                    <a:pt x="16934" y="16129"/>
                  </a:lnTo>
                  <a:lnTo>
                    <a:pt x="17002" y="15945"/>
                  </a:lnTo>
                  <a:lnTo>
                    <a:pt x="17081" y="15790"/>
                  </a:lnTo>
                  <a:lnTo>
                    <a:pt x="17194" y="15648"/>
                  </a:lnTo>
                  <a:lnTo>
                    <a:pt x="17318" y="15563"/>
                  </a:lnTo>
                  <a:lnTo>
                    <a:pt x="17453" y="15507"/>
                  </a:lnTo>
                  <a:lnTo>
                    <a:pt x="17600" y="15450"/>
                  </a:lnTo>
                  <a:lnTo>
                    <a:pt x="17758" y="15450"/>
                  </a:lnTo>
                  <a:lnTo>
                    <a:pt x="17905" y="15479"/>
                  </a:lnTo>
                  <a:lnTo>
                    <a:pt x="18064" y="15535"/>
                  </a:lnTo>
                  <a:lnTo>
                    <a:pt x="18233" y="15620"/>
                  </a:lnTo>
                  <a:lnTo>
                    <a:pt x="18380" y="15733"/>
                  </a:lnTo>
                  <a:lnTo>
                    <a:pt x="18561" y="15832"/>
                  </a:lnTo>
                  <a:lnTo>
                    <a:pt x="18707" y="15973"/>
                  </a:lnTo>
                  <a:lnTo>
                    <a:pt x="18866" y="16129"/>
                  </a:lnTo>
                  <a:lnTo>
                    <a:pt x="18990" y="16327"/>
                  </a:lnTo>
                  <a:lnTo>
                    <a:pt x="19125" y="16482"/>
                  </a:lnTo>
                  <a:lnTo>
                    <a:pt x="19295" y="16624"/>
                  </a:lnTo>
                  <a:lnTo>
                    <a:pt x="19464" y="16737"/>
                  </a:lnTo>
                  <a:lnTo>
                    <a:pt x="19668" y="16807"/>
                  </a:lnTo>
                  <a:lnTo>
                    <a:pt x="19860" y="16836"/>
                  </a:lnTo>
                  <a:lnTo>
                    <a:pt x="20052" y="16864"/>
                  </a:lnTo>
                  <a:lnTo>
                    <a:pt x="20266" y="16836"/>
                  </a:lnTo>
                  <a:lnTo>
                    <a:pt x="20470" y="16793"/>
                  </a:lnTo>
                  <a:lnTo>
                    <a:pt x="20662" y="16708"/>
                  </a:lnTo>
                  <a:lnTo>
                    <a:pt x="20854" y="16567"/>
                  </a:lnTo>
                  <a:lnTo>
                    <a:pt x="21035" y="16412"/>
                  </a:lnTo>
                  <a:lnTo>
                    <a:pt x="21182" y="16214"/>
                  </a:lnTo>
                  <a:lnTo>
                    <a:pt x="21340" y="16002"/>
                  </a:lnTo>
                  <a:lnTo>
                    <a:pt x="21441" y="15733"/>
                  </a:lnTo>
                  <a:lnTo>
                    <a:pt x="21532" y="15436"/>
                  </a:lnTo>
                  <a:lnTo>
                    <a:pt x="21600" y="15083"/>
                  </a:lnTo>
                  <a:lnTo>
                    <a:pt x="21600" y="14885"/>
                  </a:lnTo>
                  <a:lnTo>
                    <a:pt x="21600" y="14729"/>
                  </a:lnTo>
                  <a:lnTo>
                    <a:pt x="21600" y="14531"/>
                  </a:lnTo>
                  <a:lnTo>
                    <a:pt x="21577" y="14376"/>
                  </a:lnTo>
                  <a:lnTo>
                    <a:pt x="21532" y="14206"/>
                  </a:lnTo>
                  <a:lnTo>
                    <a:pt x="21487" y="14051"/>
                  </a:lnTo>
                  <a:lnTo>
                    <a:pt x="21419" y="13909"/>
                  </a:lnTo>
                  <a:lnTo>
                    <a:pt x="21351" y="13768"/>
                  </a:lnTo>
                  <a:lnTo>
                    <a:pt x="21204" y="13500"/>
                  </a:lnTo>
                  <a:lnTo>
                    <a:pt x="21035" y="13287"/>
                  </a:lnTo>
                  <a:lnTo>
                    <a:pt x="20809" y="13090"/>
                  </a:lnTo>
                  <a:lnTo>
                    <a:pt x="20594" y="12962"/>
                  </a:lnTo>
                  <a:lnTo>
                    <a:pt x="20357" y="12821"/>
                  </a:lnTo>
                  <a:lnTo>
                    <a:pt x="20120" y="12764"/>
                  </a:lnTo>
                  <a:lnTo>
                    <a:pt x="19882" y="12708"/>
                  </a:lnTo>
                  <a:lnTo>
                    <a:pt x="19645" y="12736"/>
                  </a:lnTo>
                  <a:lnTo>
                    <a:pt x="19430" y="12793"/>
                  </a:lnTo>
                  <a:lnTo>
                    <a:pt x="19227" y="12906"/>
                  </a:lnTo>
                  <a:lnTo>
                    <a:pt x="19148" y="12962"/>
                  </a:lnTo>
                  <a:lnTo>
                    <a:pt x="19058" y="13047"/>
                  </a:lnTo>
                  <a:lnTo>
                    <a:pt x="18990" y="13146"/>
                  </a:lnTo>
                  <a:lnTo>
                    <a:pt x="18911" y="13259"/>
                  </a:lnTo>
                  <a:lnTo>
                    <a:pt x="18775" y="13471"/>
                  </a:lnTo>
                  <a:lnTo>
                    <a:pt x="18628" y="13641"/>
                  </a:lnTo>
                  <a:lnTo>
                    <a:pt x="18470" y="13740"/>
                  </a:lnTo>
                  <a:lnTo>
                    <a:pt x="18301" y="13825"/>
                  </a:lnTo>
                  <a:lnTo>
                    <a:pt x="18143" y="13853"/>
                  </a:lnTo>
                  <a:lnTo>
                    <a:pt x="17973" y="13881"/>
                  </a:lnTo>
                  <a:lnTo>
                    <a:pt x="17804" y="13853"/>
                  </a:lnTo>
                  <a:lnTo>
                    <a:pt x="17646" y="13796"/>
                  </a:lnTo>
                  <a:lnTo>
                    <a:pt x="17499" y="13726"/>
                  </a:lnTo>
                  <a:lnTo>
                    <a:pt x="17341" y="13641"/>
                  </a:lnTo>
                  <a:lnTo>
                    <a:pt x="17216" y="13528"/>
                  </a:lnTo>
                  <a:lnTo>
                    <a:pt x="17103" y="13386"/>
                  </a:lnTo>
                  <a:lnTo>
                    <a:pt x="17024" y="13259"/>
                  </a:lnTo>
                  <a:lnTo>
                    <a:pt x="16934" y="13118"/>
                  </a:lnTo>
                  <a:lnTo>
                    <a:pt x="16889" y="12991"/>
                  </a:lnTo>
                  <a:lnTo>
                    <a:pt x="16889" y="12849"/>
                  </a:lnTo>
                  <a:lnTo>
                    <a:pt x="16889" y="12383"/>
                  </a:lnTo>
                  <a:lnTo>
                    <a:pt x="16889" y="11662"/>
                  </a:lnTo>
                  <a:lnTo>
                    <a:pt x="16889" y="10701"/>
                  </a:lnTo>
                  <a:lnTo>
                    <a:pt x="16889" y="9640"/>
                  </a:lnTo>
                  <a:lnTo>
                    <a:pt x="16889" y="8566"/>
                  </a:lnTo>
                  <a:lnTo>
                    <a:pt x="16889" y="7478"/>
                  </a:lnTo>
                  <a:lnTo>
                    <a:pt x="16889" y="6502"/>
                  </a:lnTo>
                  <a:lnTo>
                    <a:pt x="16889" y="5739"/>
                  </a:lnTo>
                  <a:lnTo>
                    <a:pt x="16674" y="5894"/>
                  </a:lnTo>
                  <a:lnTo>
                    <a:pt x="16414" y="6036"/>
                  </a:lnTo>
                  <a:lnTo>
                    <a:pt x="16154" y="6177"/>
                  </a:lnTo>
                  <a:lnTo>
                    <a:pt x="15849" y="6248"/>
                  </a:lnTo>
                  <a:lnTo>
                    <a:pt x="15544" y="6304"/>
                  </a:lnTo>
                  <a:lnTo>
                    <a:pt x="15217" y="6332"/>
                  </a:lnTo>
                  <a:lnTo>
                    <a:pt x="14866" y="6361"/>
                  </a:lnTo>
                  <a:lnTo>
                    <a:pt x="14550" y="6361"/>
                  </a:lnTo>
                  <a:lnTo>
                    <a:pt x="14200" y="6332"/>
                  </a:lnTo>
                  <a:lnTo>
                    <a:pt x="13850" y="6276"/>
                  </a:lnTo>
                  <a:lnTo>
                    <a:pt x="13522" y="6219"/>
                  </a:lnTo>
                  <a:lnTo>
                    <a:pt x="13206" y="6149"/>
                  </a:lnTo>
                  <a:lnTo>
                    <a:pt x="12901" y="6064"/>
                  </a:lnTo>
                  <a:lnTo>
                    <a:pt x="12618" y="5951"/>
                  </a:lnTo>
                  <a:lnTo>
                    <a:pt x="12358" y="5838"/>
                  </a:lnTo>
                  <a:lnTo>
                    <a:pt x="12121" y="5739"/>
                  </a:lnTo>
                  <a:lnTo>
                    <a:pt x="11941" y="5626"/>
                  </a:lnTo>
                  <a:lnTo>
                    <a:pt x="11794" y="5513"/>
                  </a:lnTo>
                  <a:lnTo>
                    <a:pt x="11658" y="5414"/>
                  </a:lnTo>
                  <a:lnTo>
                    <a:pt x="11556" y="5301"/>
                  </a:lnTo>
                  <a:lnTo>
                    <a:pt x="11466" y="5187"/>
                  </a:lnTo>
                  <a:lnTo>
                    <a:pt x="11398" y="5089"/>
                  </a:lnTo>
                  <a:lnTo>
                    <a:pt x="11376" y="4947"/>
                  </a:lnTo>
                  <a:lnTo>
                    <a:pt x="11353" y="4834"/>
                  </a:lnTo>
                  <a:lnTo>
                    <a:pt x="11353" y="4707"/>
                  </a:lnTo>
                  <a:lnTo>
                    <a:pt x="11376" y="4565"/>
                  </a:lnTo>
                  <a:lnTo>
                    <a:pt x="11443" y="4410"/>
                  </a:lnTo>
                  <a:lnTo>
                    <a:pt x="11511" y="4240"/>
                  </a:lnTo>
                  <a:lnTo>
                    <a:pt x="11703" y="3887"/>
                  </a:lnTo>
                  <a:lnTo>
                    <a:pt x="11986" y="3505"/>
                  </a:lnTo>
                  <a:lnTo>
                    <a:pt x="12144" y="3265"/>
                  </a:lnTo>
                  <a:lnTo>
                    <a:pt x="12246" y="3025"/>
                  </a:lnTo>
                  <a:lnTo>
                    <a:pt x="12336" y="2756"/>
                  </a:lnTo>
                  <a:lnTo>
                    <a:pt x="12404" y="2445"/>
                  </a:lnTo>
                  <a:lnTo>
                    <a:pt x="12438" y="2176"/>
                  </a:lnTo>
                  <a:lnTo>
                    <a:pt x="12438" y="1880"/>
                  </a:lnTo>
                  <a:lnTo>
                    <a:pt x="12404" y="1583"/>
                  </a:lnTo>
                  <a:lnTo>
                    <a:pt x="12336" y="1314"/>
                  </a:lnTo>
                  <a:lnTo>
                    <a:pt x="12246" y="1046"/>
                  </a:lnTo>
                  <a:lnTo>
                    <a:pt x="12099" y="791"/>
                  </a:lnTo>
                  <a:lnTo>
                    <a:pt x="12008" y="692"/>
                  </a:lnTo>
                  <a:lnTo>
                    <a:pt x="11918" y="579"/>
                  </a:lnTo>
                  <a:lnTo>
                    <a:pt x="11816" y="466"/>
                  </a:lnTo>
                  <a:lnTo>
                    <a:pt x="11703" y="381"/>
                  </a:lnTo>
                  <a:lnTo>
                    <a:pt x="11579" y="310"/>
                  </a:lnTo>
                  <a:lnTo>
                    <a:pt x="11443" y="226"/>
                  </a:lnTo>
                  <a:lnTo>
                    <a:pt x="11297" y="169"/>
                  </a:lnTo>
                  <a:lnTo>
                    <a:pt x="11138" y="113"/>
                  </a:lnTo>
                  <a:lnTo>
                    <a:pt x="10969" y="56"/>
                  </a:lnTo>
                  <a:lnTo>
                    <a:pt x="10800" y="28"/>
                  </a:lnTo>
                  <a:lnTo>
                    <a:pt x="10619" y="28"/>
                  </a:lnTo>
                  <a:lnTo>
                    <a:pt x="10404" y="28"/>
                  </a:lnTo>
                  <a:lnTo>
                    <a:pt x="10257" y="28"/>
                  </a:lnTo>
                  <a:lnTo>
                    <a:pt x="10076" y="56"/>
                  </a:lnTo>
                  <a:lnTo>
                    <a:pt x="9952" y="84"/>
                  </a:lnTo>
                  <a:lnTo>
                    <a:pt x="9794" y="141"/>
                  </a:lnTo>
                  <a:lnTo>
                    <a:pt x="9692" y="226"/>
                  </a:lnTo>
                  <a:lnTo>
                    <a:pt x="9557" y="282"/>
                  </a:lnTo>
                  <a:lnTo>
                    <a:pt x="9455" y="381"/>
                  </a:lnTo>
                  <a:lnTo>
                    <a:pt x="9365" y="466"/>
                  </a:lnTo>
                  <a:lnTo>
                    <a:pt x="9274" y="579"/>
                  </a:lnTo>
                  <a:lnTo>
                    <a:pt x="9184" y="692"/>
                  </a:lnTo>
                  <a:lnTo>
                    <a:pt x="9128" y="791"/>
                  </a:lnTo>
                  <a:lnTo>
                    <a:pt x="9060" y="932"/>
                  </a:lnTo>
                  <a:lnTo>
                    <a:pt x="8969" y="1201"/>
                  </a:lnTo>
                  <a:lnTo>
                    <a:pt x="8913" y="1498"/>
                  </a:lnTo>
                  <a:lnTo>
                    <a:pt x="8890" y="1795"/>
                  </a:lnTo>
                  <a:lnTo>
                    <a:pt x="8890" y="2120"/>
                  </a:lnTo>
                  <a:lnTo>
                    <a:pt x="8913" y="2445"/>
                  </a:lnTo>
                  <a:lnTo>
                    <a:pt x="8969" y="2756"/>
                  </a:lnTo>
                  <a:lnTo>
                    <a:pt x="9060" y="3081"/>
                  </a:lnTo>
                  <a:lnTo>
                    <a:pt x="9173" y="3378"/>
                  </a:lnTo>
                  <a:lnTo>
                    <a:pt x="9297" y="3647"/>
                  </a:lnTo>
                  <a:lnTo>
                    <a:pt x="9466" y="3887"/>
                  </a:lnTo>
                  <a:lnTo>
                    <a:pt x="9579" y="4085"/>
                  </a:lnTo>
                  <a:lnTo>
                    <a:pt x="9670" y="4269"/>
                  </a:lnTo>
                  <a:lnTo>
                    <a:pt x="9726" y="4467"/>
                  </a:lnTo>
                  <a:lnTo>
                    <a:pt x="9771" y="4650"/>
                  </a:lnTo>
                  <a:lnTo>
                    <a:pt x="9771" y="4834"/>
                  </a:lnTo>
                  <a:lnTo>
                    <a:pt x="9749" y="5032"/>
                  </a:lnTo>
                  <a:lnTo>
                    <a:pt x="9715" y="5216"/>
                  </a:lnTo>
                  <a:lnTo>
                    <a:pt x="9625" y="5385"/>
                  </a:lnTo>
                  <a:lnTo>
                    <a:pt x="9534" y="5513"/>
                  </a:lnTo>
                  <a:lnTo>
                    <a:pt x="9410" y="5626"/>
                  </a:lnTo>
                  <a:lnTo>
                    <a:pt x="9229" y="5710"/>
                  </a:lnTo>
                  <a:lnTo>
                    <a:pt x="9060" y="5767"/>
                  </a:lnTo>
                  <a:lnTo>
                    <a:pt x="8845" y="5767"/>
                  </a:lnTo>
                  <a:lnTo>
                    <a:pt x="8585" y="5739"/>
                  </a:lnTo>
                  <a:lnTo>
                    <a:pt x="8325" y="5654"/>
                  </a:lnTo>
                  <a:lnTo>
                    <a:pt x="8020" y="5513"/>
                  </a:lnTo>
                  <a:lnTo>
                    <a:pt x="7840" y="5442"/>
                  </a:lnTo>
                  <a:lnTo>
                    <a:pt x="7648" y="5385"/>
                  </a:lnTo>
                  <a:lnTo>
                    <a:pt x="7433" y="5329"/>
                  </a:lnTo>
                  <a:lnTo>
                    <a:pt x="7241" y="5301"/>
                  </a:lnTo>
                  <a:lnTo>
                    <a:pt x="6755" y="5301"/>
                  </a:lnTo>
                  <a:lnTo>
                    <a:pt x="6281" y="5329"/>
                  </a:lnTo>
                  <a:lnTo>
                    <a:pt x="5784" y="5385"/>
                  </a:lnTo>
                  <a:lnTo>
                    <a:pt x="5264" y="5498"/>
                  </a:lnTo>
                  <a:lnTo>
                    <a:pt x="4744" y="5597"/>
                  </a:lnTo>
                  <a:lnTo>
                    <a:pt x="4247" y="5739"/>
                  </a:lnTo>
                  <a:lnTo>
                    <a:pt x="4202" y="5894"/>
                  </a:lnTo>
                  <a:lnTo>
                    <a:pt x="4202" y="6191"/>
                  </a:lnTo>
                  <a:lnTo>
                    <a:pt x="4202" y="6545"/>
                  </a:lnTo>
                  <a:lnTo>
                    <a:pt x="4225" y="6954"/>
                  </a:lnTo>
                  <a:lnTo>
                    <a:pt x="4315" y="7930"/>
                  </a:lnTo>
                  <a:lnTo>
                    <a:pt x="4394" y="9018"/>
                  </a:lnTo>
                  <a:lnTo>
                    <a:pt x="4439" y="9570"/>
                  </a:lnTo>
                  <a:lnTo>
                    <a:pt x="4462" y="10107"/>
                  </a:lnTo>
                  <a:lnTo>
                    <a:pt x="4484" y="10630"/>
                  </a:lnTo>
                  <a:lnTo>
                    <a:pt x="4507" y="11082"/>
                  </a:lnTo>
                  <a:lnTo>
                    <a:pt x="4484" y="11520"/>
                  </a:lnTo>
                  <a:lnTo>
                    <a:pt x="4439" y="11874"/>
                  </a:lnTo>
                  <a:lnTo>
                    <a:pt x="4394" y="12029"/>
                  </a:lnTo>
                  <a:lnTo>
                    <a:pt x="4349" y="12171"/>
                  </a:lnTo>
                  <a:lnTo>
                    <a:pt x="4315" y="12284"/>
                  </a:lnTo>
                  <a:lnTo>
                    <a:pt x="4247" y="12354"/>
                  </a:lnTo>
                  <a:close/>
                </a:path>
              </a:pathLst>
            </a:custGeom>
            <a:solidFill>
              <a:srgbClr val="DDD243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4" name="Puzzle1"/>
            <p:cNvSpPr>
              <a:spLocks noChangeAspect="1" noEditPoints="1" noChangeArrowheads="1"/>
            </p:cNvSpPr>
            <p:nvPr/>
          </p:nvSpPr>
          <p:spPr bwMode="auto">
            <a:xfrm>
              <a:off x="647700" y="4506913"/>
              <a:ext cx="1360488" cy="793750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2147483646 w 21600"/>
                <a:gd name="T9" fmla="*/ 2147483646 h 21600"/>
                <a:gd name="T10" fmla="*/ 2147483646 w 21600"/>
                <a:gd name="T11" fmla="*/ 2147483646 h 21600"/>
                <a:gd name="T12" fmla="*/ 2147483646 w 21600"/>
                <a:gd name="T13" fmla="*/ 2147483646 h 21600"/>
                <a:gd name="T14" fmla="*/ 2147483646 w 21600"/>
                <a:gd name="T15" fmla="*/ 2147483646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6086 w 21600"/>
                <a:gd name="T25" fmla="*/ 2569 h 21600"/>
                <a:gd name="T26" fmla="*/ 16132 w 21600"/>
                <a:gd name="T27" fmla="*/ 19552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9360" y="20836"/>
                  </a:moveTo>
                  <a:lnTo>
                    <a:pt x="9528" y="20836"/>
                  </a:lnTo>
                  <a:lnTo>
                    <a:pt x="9686" y="20762"/>
                  </a:lnTo>
                  <a:lnTo>
                    <a:pt x="9810" y="20687"/>
                  </a:lnTo>
                  <a:lnTo>
                    <a:pt x="9922" y="20575"/>
                  </a:lnTo>
                  <a:lnTo>
                    <a:pt x="10012" y="20426"/>
                  </a:lnTo>
                  <a:lnTo>
                    <a:pt x="10068" y="20296"/>
                  </a:lnTo>
                  <a:lnTo>
                    <a:pt x="10113" y="20110"/>
                  </a:lnTo>
                  <a:lnTo>
                    <a:pt x="10136" y="19905"/>
                  </a:lnTo>
                  <a:lnTo>
                    <a:pt x="10136" y="19682"/>
                  </a:lnTo>
                  <a:lnTo>
                    <a:pt x="10113" y="19440"/>
                  </a:lnTo>
                  <a:lnTo>
                    <a:pt x="10068" y="19142"/>
                  </a:lnTo>
                  <a:lnTo>
                    <a:pt x="10012" y="18900"/>
                  </a:lnTo>
                  <a:lnTo>
                    <a:pt x="9900" y="18620"/>
                  </a:lnTo>
                  <a:lnTo>
                    <a:pt x="9787" y="18285"/>
                  </a:lnTo>
                  <a:lnTo>
                    <a:pt x="9641" y="17968"/>
                  </a:lnTo>
                  <a:lnTo>
                    <a:pt x="9472" y="17652"/>
                  </a:lnTo>
                  <a:lnTo>
                    <a:pt x="9382" y="17466"/>
                  </a:lnTo>
                  <a:lnTo>
                    <a:pt x="9315" y="17298"/>
                  </a:lnTo>
                  <a:lnTo>
                    <a:pt x="9258" y="17112"/>
                  </a:lnTo>
                  <a:lnTo>
                    <a:pt x="9191" y="16926"/>
                  </a:lnTo>
                  <a:lnTo>
                    <a:pt x="9123" y="16535"/>
                  </a:lnTo>
                  <a:lnTo>
                    <a:pt x="9101" y="16144"/>
                  </a:lnTo>
                  <a:lnTo>
                    <a:pt x="9101" y="15753"/>
                  </a:lnTo>
                  <a:lnTo>
                    <a:pt x="9168" y="15362"/>
                  </a:lnTo>
                  <a:lnTo>
                    <a:pt x="9236" y="14971"/>
                  </a:lnTo>
                  <a:lnTo>
                    <a:pt x="9360" y="14580"/>
                  </a:lnTo>
                  <a:lnTo>
                    <a:pt x="9495" y="14244"/>
                  </a:lnTo>
                  <a:lnTo>
                    <a:pt x="9663" y="13891"/>
                  </a:lnTo>
                  <a:lnTo>
                    <a:pt x="9855" y="13611"/>
                  </a:lnTo>
                  <a:lnTo>
                    <a:pt x="10068" y="13351"/>
                  </a:lnTo>
                  <a:lnTo>
                    <a:pt x="10293" y="13146"/>
                  </a:lnTo>
                  <a:lnTo>
                    <a:pt x="10552" y="12997"/>
                  </a:lnTo>
                  <a:lnTo>
                    <a:pt x="10811" y="12885"/>
                  </a:lnTo>
                  <a:lnTo>
                    <a:pt x="11069" y="12866"/>
                  </a:lnTo>
                  <a:lnTo>
                    <a:pt x="11351" y="12885"/>
                  </a:lnTo>
                  <a:lnTo>
                    <a:pt x="11610" y="12997"/>
                  </a:lnTo>
                  <a:lnTo>
                    <a:pt x="11846" y="13183"/>
                  </a:lnTo>
                  <a:lnTo>
                    <a:pt x="12060" y="13388"/>
                  </a:lnTo>
                  <a:lnTo>
                    <a:pt x="12251" y="13648"/>
                  </a:lnTo>
                  <a:lnTo>
                    <a:pt x="12419" y="13928"/>
                  </a:lnTo>
                  <a:lnTo>
                    <a:pt x="12555" y="14244"/>
                  </a:lnTo>
                  <a:lnTo>
                    <a:pt x="12690" y="14617"/>
                  </a:lnTo>
                  <a:lnTo>
                    <a:pt x="12768" y="15008"/>
                  </a:lnTo>
                  <a:lnTo>
                    <a:pt x="12836" y="15399"/>
                  </a:lnTo>
                  <a:lnTo>
                    <a:pt x="12858" y="15753"/>
                  </a:lnTo>
                  <a:lnTo>
                    <a:pt x="12858" y="16144"/>
                  </a:lnTo>
                  <a:lnTo>
                    <a:pt x="12813" y="16535"/>
                  </a:lnTo>
                  <a:lnTo>
                    <a:pt x="12746" y="16888"/>
                  </a:lnTo>
                  <a:lnTo>
                    <a:pt x="12667" y="17224"/>
                  </a:lnTo>
                  <a:lnTo>
                    <a:pt x="12510" y="17503"/>
                  </a:lnTo>
                  <a:lnTo>
                    <a:pt x="12228" y="18043"/>
                  </a:lnTo>
                  <a:lnTo>
                    <a:pt x="11970" y="18546"/>
                  </a:lnTo>
                  <a:lnTo>
                    <a:pt x="11868" y="18751"/>
                  </a:lnTo>
                  <a:lnTo>
                    <a:pt x="11778" y="18974"/>
                  </a:lnTo>
                  <a:lnTo>
                    <a:pt x="11711" y="19179"/>
                  </a:lnTo>
                  <a:lnTo>
                    <a:pt x="11666" y="19365"/>
                  </a:lnTo>
                  <a:lnTo>
                    <a:pt x="11632" y="19570"/>
                  </a:lnTo>
                  <a:lnTo>
                    <a:pt x="11632" y="19756"/>
                  </a:lnTo>
                  <a:lnTo>
                    <a:pt x="11632" y="19942"/>
                  </a:lnTo>
                  <a:lnTo>
                    <a:pt x="11643" y="20110"/>
                  </a:lnTo>
                  <a:lnTo>
                    <a:pt x="11711" y="20296"/>
                  </a:lnTo>
                  <a:lnTo>
                    <a:pt x="11801" y="20464"/>
                  </a:lnTo>
                  <a:lnTo>
                    <a:pt x="11891" y="20650"/>
                  </a:lnTo>
                  <a:lnTo>
                    <a:pt x="12037" y="20836"/>
                  </a:lnTo>
                  <a:lnTo>
                    <a:pt x="12206" y="21004"/>
                  </a:lnTo>
                  <a:lnTo>
                    <a:pt x="12419" y="21190"/>
                  </a:lnTo>
                  <a:lnTo>
                    <a:pt x="12667" y="21320"/>
                  </a:lnTo>
                  <a:lnTo>
                    <a:pt x="12960" y="21432"/>
                  </a:lnTo>
                  <a:lnTo>
                    <a:pt x="13286" y="21544"/>
                  </a:lnTo>
                  <a:lnTo>
                    <a:pt x="13612" y="21655"/>
                  </a:lnTo>
                  <a:lnTo>
                    <a:pt x="13983" y="21693"/>
                  </a:lnTo>
                  <a:lnTo>
                    <a:pt x="14343" y="21730"/>
                  </a:lnTo>
                  <a:lnTo>
                    <a:pt x="14715" y="21730"/>
                  </a:lnTo>
                  <a:lnTo>
                    <a:pt x="15075" y="21730"/>
                  </a:lnTo>
                  <a:lnTo>
                    <a:pt x="15446" y="21655"/>
                  </a:lnTo>
                  <a:lnTo>
                    <a:pt x="15794" y="21581"/>
                  </a:lnTo>
                  <a:lnTo>
                    <a:pt x="16132" y="21432"/>
                  </a:lnTo>
                  <a:lnTo>
                    <a:pt x="16458" y="21302"/>
                  </a:lnTo>
                  <a:lnTo>
                    <a:pt x="16740" y="21078"/>
                  </a:lnTo>
                  <a:lnTo>
                    <a:pt x="16976" y="20836"/>
                  </a:lnTo>
                  <a:lnTo>
                    <a:pt x="17043" y="20650"/>
                  </a:lnTo>
                  <a:lnTo>
                    <a:pt x="17088" y="20426"/>
                  </a:lnTo>
                  <a:lnTo>
                    <a:pt x="17133" y="20222"/>
                  </a:lnTo>
                  <a:lnTo>
                    <a:pt x="17156" y="19980"/>
                  </a:lnTo>
                  <a:lnTo>
                    <a:pt x="17167" y="19477"/>
                  </a:lnTo>
                  <a:lnTo>
                    <a:pt x="17167" y="18974"/>
                  </a:lnTo>
                  <a:lnTo>
                    <a:pt x="17156" y="18397"/>
                  </a:lnTo>
                  <a:lnTo>
                    <a:pt x="17111" y="17820"/>
                  </a:lnTo>
                  <a:lnTo>
                    <a:pt x="17066" y="17261"/>
                  </a:lnTo>
                  <a:lnTo>
                    <a:pt x="16998" y="16646"/>
                  </a:lnTo>
                  <a:lnTo>
                    <a:pt x="16852" y="15511"/>
                  </a:lnTo>
                  <a:lnTo>
                    <a:pt x="16740" y="14393"/>
                  </a:lnTo>
                  <a:lnTo>
                    <a:pt x="16717" y="13928"/>
                  </a:lnTo>
                  <a:lnTo>
                    <a:pt x="16695" y="13462"/>
                  </a:lnTo>
                  <a:lnTo>
                    <a:pt x="16717" y="13071"/>
                  </a:lnTo>
                  <a:lnTo>
                    <a:pt x="16785" y="12755"/>
                  </a:lnTo>
                  <a:lnTo>
                    <a:pt x="16852" y="12419"/>
                  </a:lnTo>
                  <a:lnTo>
                    <a:pt x="16953" y="12140"/>
                  </a:lnTo>
                  <a:lnTo>
                    <a:pt x="17088" y="11898"/>
                  </a:lnTo>
                  <a:lnTo>
                    <a:pt x="17212" y="11675"/>
                  </a:lnTo>
                  <a:lnTo>
                    <a:pt x="17370" y="11470"/>
                  </a:lnTo>
                  <a:lnTo>
                    <a:pt x="17516" y="11284"/>
                  </a:lnTo>
                  <a:lnTo>
                    <a:pt x="17696" y="11135"/>
                  </a:lnTo>
                  <a:lnTo>
                    <a:pt x="17865" y="11042"/>
                  </a:lnTo>
                  <a:lnTo>
                    <a:pt x="18033" y="10930"/>
                  </a:lnTo>
                  <a:lnTo>
                    <a:pt x="18213" y="10893"/>
                  </a:lnTo>
                  <a:lnTo>
                    <a:pt x="18382" y="10893"/>
                  </a:lnTo>
                  <a:lnTo>
                    <a:pt x="18551" y="10967"/>
                  </a:lnTo>
                  <a:lnTo>
                    <a:pt x="18708" y="11042"/>
                  </a:lnTo>
                  <a:lnTo>
                    <a:pt x="18855" y="11172"/>
                  </a:lnTo>
                  <a:lnTo>
                    <a:pt x="19012" y="11358"/>
                  </a:lnTo>
                  <a:lnTo>
                    <a:pt x="19136" y="11600"/>
                  </a:lnTo>
                  <a:lnTo>
                    <a:pt x="19271" y="11861"/>
                  </a:lnTo>
                  <a:lnTo>
                    <a:pt x="19440" y="12028"/>
                  </a:lnTo>
                  <a:lnTo>
                    <a:pt x="19608" y="12177"/>
                  </a:lnTo>
                  <a:lnTo>
                    <a:pt x="19822" y="12289"/>
                  </a:lnTo>
                  <a:lnTo>
                    <a:pt x="20025" y="12289"/>
                  </a:lnTo>
                  <a:lnTo>
                    <a:pt x="20238" y="12289"/>
                  </a:lnTo>
                  <a:lnTo>
                    <a:pt x="20452" y="12215"/>
                  </a:lnTo>
                  <a:lnTo>
                    <a:pt x="20643" y="12103"/>
                  </a:lnTo>
                  <a:lnTo>
                    <a:pt x="20846" y="11973"/>
                  </a:lnTo>
                  <a:lnTo>
                    <a:pt x="21037" y="11786"/>
                  </a:lnTo>
                  <a:lnTo>
                    <a:pt x="21206" y="11563"/>
                  </a:lnTo>
                  <a:lnTo>
                    <a:pt x="21363" y="11321"/>
                  </a:lnTo>
                  <a:lnTo>
                    <a:pt x="21465" y="11079"/>
                  </a:lnTo>
                  <a:lnTo>
                    <a:pt x="21577" y="10744"/>
                  </a:lnTo>
                  <a:lnTo>
                    <a:pt x="21622" y="10427"/>
                  </a:lnTo>
                  <a:lnTo>
                    <a:pt x="21645" y="10111"/>
                  </a:lnTo>
                  <a:lnTo>
                    <a:pt x="21622" y="9608"/>
                  </a:lnTo>
                  <a:lnTo>
                    <a:pt x="21577" y="9142"/>
                  </a:lnTo>
                  <a:lnTo>
                    <a:pt x="21465" y="8751"/>
                  </a:lnTo>
                  <a:lnTo>
                    <a:pt x="21363" y="8397"/>
                  </a:lnTo>
                  <a:lnTo>
                    <a:pt x="21206" y="8062"/>
                  </a:lnTo>
                  <a:lnTo>
                    <a:pt x="21037" y="7820"/>
                  </a:lnTo>
                  <a:lnTo>
                    <a:pt x="20846" y="7597"/>
                  </a:lnTo>
                  <a:lnTo>
                    <a:pt x="20643" y="7429"/>
                  </a:lnTo>
                  <a:lnTo>
                    <a:pt x="20452" y="7317"/>
                  </a:lnTo>
                  <a:lnTo>
                    <a:pt x="20238" y="7206"/>
                  </a:lnTo>
                  <a:lnTo>
                    <a:pt x="20025" y="7168"/>
                  </a:lnTo>
                  <a:lnTo>
                    <a:pt x="19822" y="7206"/>
                  </a:lnTo>
                  <a:lnTo>
                    <a:pt x="19608" y="7243"/>
                  </a:lnTo>
                  <a:lnTo>
                    <a:pt x="19440" y="7355"/>
                  </a:lnTo>
                  <a:lnTo>
                    <a:pt x="19271" y="7504"/>
                  </a:lnTo>
                  <a:lnTo>
                    <a:pt x="19136" y="7708"/>
                  </a:lnTo>
                  <a:lnTo>
                    <a:pt x="19012" y="7895"/>
                  </a:lnTo>
                  <a:lnTo>
                    <a:pt x="18832" y="8025"/>
                  </a:lnTo>
                  <a:lnTo>
                    <a:pt x="18663" y="8174"/>
                  </a:lnTo>
                  <a:lnTo>
                    <a:pt x="18472" y="8248"/>
                  </a:lnTo>
                  <a:lnTo>
                    <a:pt x="18270" y="8286"/>
                  </a:lnTo>
                  <a:lnTo>
                    <a:pt x="18078" y="8323"/>
                  </a:lnTo>
                  <a:lnTo>
                    <a:pt x="17887" y="8323"/>
                  </a:lnTo>
                  <a:lnTo>
                    <a:pt x="17696" y="8248"/>
                  </a:lnTo>
                  <a:lnTo>
                    <a:pt x="17493" y="8174"/>
                  </a:lnTo>
                  <a:lnTo>
                    <a:pt x="17302" y="8062"/>
                  </a:lnTo>
                  <a:lnTo>
                    <a:pt x="17133" y="7969"/>
                  </a:lnTo>
                  <a:lnTo>
                    <a:pt x="16976" y="7783"/>
                  </a:lnTo>
                  <a:lnTo>
                    <a:pt x="16852" y="7597"/>
                  </a:lnTo>
                  <a:lnTo>
                    <a:pt x="16740" y="7429"/>
                  </a:lnTo>
                  <a:lnTo>
                    <a:pt x="16672" y="7168"/>
                  </a:lnTo>
                  <a:lnTo>
                    <a:pt x="16638" y="6926"/>
                  </a:lnTo>
                  <a:lnTo>
                    <a:pt x="16616" y="6498"/>
                  </a:lnTo>
                  <a:lnTo>
                    <a:pt x="16616" y="5772"/>
                  </a:lnTo>
                  <a:lnTo>
                    <a:pt x="16650" y="4915"/>
                  </a:lnTo>
                  <a:lnTo>
                    <a:pt x="16695" y="3928"/>
                  </a:lnTo>
                  <a:lnTo>
                    <a:pt x="16762" y="2960"/>
                  </a:lnTo>
                  <a:lnTo>
                    <a:pt x="16830" y="1992"/>
                  </a:lnTo>
                  <a:lnTo>
                    <a:pt x="16908" y="1173"/>
                  </a:lnTo>
                  <a:lnTo>
                    <a:pt x="16976" y="521"/>
                  </a:lnTo>
                  <a:lnTo>
                    <a:pt x="16953" y="521"/>
                  </a:lnTo>
                  <a:lnTo>
                    <a:pt x="16931" y="521"/>
                  </a:lnTo>
                  <a:lnTo>
                    <a:pt x="16267" y="484"/>
                  </a:lnTo>
                  <a:lnTo>
                    <a:pt x="15637" y="428"/>
                  </a:lnTo>
                  <a:lnTo>
                    <a:pt x="15063" y="353"/>
                  </a:lnTo>
                  <a:lnTo>
                    <a:pt x="14523" y="279"/>
                  </a:lnTo>
                  <a:lnTo>
                    <a:pt x="14040" y="167"/>
                  </a:lnTo>
                  <a:lnTo>
                    <a:pt x="13635" y="93"/>
                  </a:lnTo>
                  <a:lnTo>
                    <a:pt x="13331" y="18"/>
                  </a:lnTo>
                  <a:lnTo>
                    <a:pt x="13117" y="18"/>
                  </a:lnTo>
                  <a:lnTo>
                    <a:pt x="12982" y="18"/>
                  </a:lnTo>
                  <a:lnTo>
                    <a:pt x="12858" y="130"/>
                  </a:lnTo>
                  <a:lnTo>
                    <a:pt x="12723" y="279"/>
                  </a:lnTo>
                  <a:lnTo>
                    <a:pt x="12622" y="446"/>
                  </a:lnTo>
                  <a:lnTo>
                    <a:pt x="12510" y="670"/>
                  </a:lnTo>
                  <a:lnTo>
                    <a:pt x="12419" y="912"/>
                  </a:lnTo>
                  <a:lnTo>
                    <a:pt x="12363" y="1210"/>
                  </a:lnTo>
                  <a:lnTo>
                    <a:pt x="12318" y="1526"/>
                  </a:lnTo>
                  <a:lnTo>
                    <a:pt x="12273" y="1843"/>
                  </a:lnTo>
                  <a:lnTo>
                    <a:pt x="12251" y="2215"/>
                  </a:lnTo>
                  <a:lnTo>
                    <a:pt x="12273" y="2532"/>
                  </a:lnTo>
                  <a:lnTo>
                    <a:pt x="12318" y="2886"/>
                  </a:lnTo>
                  <a:lnTo>
                    <a:pt x="12386" y="3240"/>
                  </a:lnTo>
                  <a:lnTo>
                    <a:pt x="12464" y="3556"/>
                  </a:lnTo>
                  <a:lnTo>
                    <a:pt x="12577" y="3891"/>
                  </a:lnTo>
                  <a:lnTo>
                    <a:pt x="12746" y="4171"/>
                  </a:lnTo>
                  <a:lnTo>
                    <a:pt x="12926" y="4487"/>
                  </a:lnTo>
                  <a:lnTo>
                    <a:pt x="13050" y="4860"/>
                  </a:lnTo>
                  <a:lnTo>
                    <a:pt x="13162" y="5251"/>
                  </a:lnTo>
                  <a:lnTo>
                    <a:pt x="13218" y="5604"/>
                  </a:lnTo>
                  <a:lnTo>
                    <a:pt x="13263" y="5995"/>
                  </a:lnTo>
                  <a:lnTo>
                    <a:pt x="13241" y="6386"/>
                  </a:lnTo>
                  <a:lnTo>
                    <a:pt x="13218" y="6740"/>
                  </a:lnTo>
                  <a:lnTo>
                    <a:pt x="13139" y="7094"/>
                  </a:lnTo>
                  <a:lnTo>
                    <a:pt x="13050" y="7429"/>
                  </a:lnTo>
                  <a:lnTo>
                    <a:pt x="12903" y="7746"/>
                  </a:lnTo>
                  <a:lnTo>
                    <a:pt x="12723" y="8025"/>
                  </a:lnTo>
                  <a:lnTo>
                    <a:pt x="12532" y="8286"/>
                  </a:lnTo>
                  <a:lnTo>
                    <a:pt x="12318" y="8491"/>
                  </a:lnTo>
                  <a:lnTo>
                    <a:pt x="12060" y="8677"/>
                  </a:lnTo>
                  <a:lnTo>
                    <a:pt x="11756" y="8788"/>
                  </a:lnTo>
                  <a:lnTo>
                    <a:pt x="11452" y="8826"/>
                  </a:lnTo>
                  <a:lnTo>
                    <a:pt x="11283" y="8826"/>
                  </a:lnTo>
                  <a:lnTo>
                    <a:pt x="11126" y="8826"/>
                  </a:lnTo>
                  <a:lnTo>
                    <a:pt x="11002" y="8788"/>
                  </a:lnTo>
                  <a:lnTo>
                    <a:pt x="10845" y="8714"/>
                  </a:lnTo>
                  <a:lnTo>
                    <a:pt x="10721" y="8640"/>
                  </a:lnTo>
                  <a:lnTo>
                    <a:pt x="10608" y="8565"/>
                  </a:lnTo>
                  <a:lnTo>
                    <a:pt x="10485" y="8453"/>
                  </a:lnTo>
                  <a:lnTo>
                    <a:pt x="10372" y="8323"/>
                  </a:lnTo>
                  <a:lnTo>
                    <a:pt x="10181" y="8062"/>
                  </a:lnTo>
                  <a:lnTo>
                    <a:pt x="10035" y="7746"/>
                  </a:lnTo>
                  <a:lnTo>
                    <a:pt x="9900" y="7392"/>
                  </a:lnTo>
                  <a:lnTo>
                    <a:pt x="9787" y="7001"/>
                  </a:lnTo>
                  <a:lnTo>
                    <a:pt x="9731" y="6610"/>
                  </a:lnTo>
                  <a:lnTo>
                    <a:pt x="9686" y="6219"/>
                  </a:lnTo>
                  <a:lnTo>
                    <a:pt x="9663" y="5772"/>
                  </a:lnTo>
                  <a:lnTo>
                    <a:pt x="9686" y="5381"/>
                  </a:lnTo>
                  <a:lnTo>
                    <a:pt x="9753" y="4990"/>
                  </a:lnTo>
                  <a:lnTo>
                    <a:pt x="9832" y="4636"/>
                  </a:lnTo>
                  <a:lnTo>
                    <a:pt x="9945" y="4320"/>
                  </a:lnTo>
                  <a:lnTo>
                    <a:pt x="10068" y="4022"/>
                  </a:lnTo>
                  <a:lnTo>
                    <a:pt x="10203" y="3817"/>
                  </a:lnTo>
                  <a:lnTo>
                    <a:pt x="10316" y="3593"/>
                  </a:lnTo>
                  <a:lnTo>
                    <a:pt x="10395" y="3351"/>
                  </a:lnTo>
                  <a:lnTo>
                    <a:pt x="10462" y="3109"/>
                  </a:lnTo>
                  <a:lnTo>
                    <a:pt x="10507" y="2848"/>
                  </a:lnTo>
                  <a:lnTo>
                    <a:pt x="10530" y="2606"/>
                  </a:lnTo>
                  <a:lnTo>
                    <a:pt x="10507" y="2346"/>
                  </a:lnTo>
                  <a:lnTo>
                    <a:pt x="10462" y="2141"/>
                  </a:lnTo>
                  <a:lnTo>
                    <a:pt x="10395" y="1880"/>
                  </a:lnTo>
                  <a:lnTo>
                    <a:pt x="10293" y="1638"/>
                  </a:lnTo>
                  <a:lnTo>
                    <a:pt x="10158" y="1415"/>
                  </a:lnTo>
                  <a:lnTo>
                    <a:pt x="9967" y="1210"/>
                  </a:lnTo>
                  <a:lnTo>
                    <a:pt x="9753" y="986"/>
                  </a:lnTo>
                  <a:lnTo>
                    <a:pt x="9495" y="819"/>
                  </a:lnTo>
                  <a:lnTo>
                    <a:pt x="9191" y="670"/>
                  </a:lnTo>
                  <a:lnTo>
                    <a:pt x="8842" y="521"/>
                  </a:lnTo>
                  <a:lnTo>
                    <a:pt x="8471" y="446"/>
                  </a:lnTo>
                  <a:lnTo>
                    <a:pt x="7998" y="428"/>
                  </a:lnTo>
                  <a:lnTo>
                    <a:pt x="7413" y="428"/>
                  </a:lnTo>
                  <a:lnTo>
                    <a:pt x="6817" y="446"/>
                  </a:lnTo>
                  <a:lnTo>
                    <a:pt x="6187" y="521"/>
                  </a:lnTo>
                  <a:lnTo>
                    <a:pt x="5602" y="633"/>
                  </a:lnTo>
                  <a:lnTo>
                    <a:pt x="5107" y="744"/>
                  </a:lnTo>
                  <a:lnTo>
                    <a:pt x="4725" y="856"/>
                  </a:lnTo>
                  <a:lnTo>
                    <a:pt x="4848" y="1564"/>
                  </a:lnTo>
                  <a:lnTo>
                    <a:pt x="5028" y="2495"/>
                  </a:lnTo>
                  <a:lnTo>
                    <a:pt x="5175" y="3556"/>
                  </a:lnTo>
                  <a:lnTo>
                    <a:pt x="5298" y="4673"/>
                  </a:lnTo>
                  <a:lnTo>
                    <a:pt x="5343" y="5213"/>
                  </a:lnTo>
                  <a:lnTo>
                    <a:pt x="5388" y="5753"/>
                  </a:lnTo>
                  <a:lnTo>
                    <a:pt x="5411" y="6275"/>
                  </a:lnTo>
                  <a:lnTo>
                    <a:pt x="5411" y="6740"/>
                  </a:lnTo>
                  <a:lnTo>
                    <a:pt x="5366" y="7168"/>
                  </a:lnTo>
                  <a:lnTo>
                    <a:pt x="5321" y="7541"/>
                  </a:lnTo>
                  <a:lnTo>
                    <a:pt x="5287" y="7708"/>
                  </a:lnTo>
                  <a:lnTo>
                    <a:pt x="5242" y="7857"/>
                  </a:lnTo>
                  <a:lnTo>
                    <a:pt x="5197" y="7969"/>
                  </a:lnTo>
                  <a:lnTo>
                    <a:pt x="5130" y="8062"/>
                  </a:lnTo>
                  <a:lnTo>
                    <a:pt x="5006" y="8248"/>
                  </a:lnTo>
                  <a:lnTo>
                    <a:pt x="4848" y="8397"/>
                  </a:lnTo>
                  <a:lnTo>
                    <a:pt x="4725" y="8528"/>
                  </a:lnTo>
                  <a:lnTo>
                    <a:pt x="4567" y="8640"/>
                  </a:lnTo>
                  <a:lnTo>
                    <a:pt x="4421" y="8714"/>
                  </a:lnTo>
                  <a:lnTo>
                    <a:pt x="4263" y="8751"/>
                  </a:lnTo>
                  <a:lnTo>
                    <a:pt x="4095" y="8788"/>
                  </a:lnTo>
                  <a:lnTo>
                    <a:pt x="3948" y="8788"/>
                  </a:lnTo>
                  <a:lnTo>
                    <a:pt x="3791" y="8751"/>
                  </a:lnTo>
                  <a:lnTo>
                    <a:pt x="3667" y="8714"/>
                  </a:lnTo>
                  <a:lnTo>
                    <a:pt x="3510" y="8677"/>
                  </a:lnTo>
                  <a:lnTo>
                    <a:pt x="3386" y="8602"/>
                  </a:lnTo>
                  <a:lnTo>
                    <a:pt x="3251" y="8491"/>
                  </a:lnTo>
                  <a:lnTo>
                    <a:pt x="3127" y="8360"/>
                  </a:lnTo>
                  <a:lnTo>
                    <a:pt x="3015" y="8248"/>
                  </a:lnTo>
                  <a:lnTo>
                    <a:pt x="2925" y="8062"/>
                  </a:lnTo>
                  <a:lnTo>
                    <a:pt x="2778" y="7857"/>
                  </a:lnTo>
                  <a:lnTo>
                    <a:pt x="2610" y="7671"/>
                  </a:lnTo>
                  <a:lnTo>
                    <a:pt x="2407" y="7541"/>
                  </a:lnTo>
                  <a:lnTo>
                    <a:pt x="2171" y="7466"/>
                  </a:lnTo>
                  <a:lnTo>
                    <a:pt x="1957" y="7429"/>
                  </a:lnTo>
                  <a:lnTo>
                    <a:pt x="1698" y="7429"/>
                  </a:lnTo>
                  <a:lnTo>
                    <a:pt x="1462" y="7466"/>
                  </a:lnTo>
                  <a:lnTo>
                    <a:pt x="1226" y="7559"/>
                  </a:lnTo>
                  <a:lnTo>
                    <a:pt x="989" y="7708"/>
                  </a:lnTo>
                  <a:lnTo>
                    <a:pt x="776" y="7932"/>
                  </a:lnTo>
                  <a:lnTo>
                    <a:pt x="551" y="8211"/>
                  </a:lnTo>
                  <a:lnTo>
                    <a:pt x="382" y="8528"/>
                  </a:lnTo>
                  <a:lnTo>
                    <a:pt x="315" y="8714"/>
                  </a:lnTo>
                  <a:lnTo>
                    <a:pt x="236" y="8919"/>
                  </a:lnTo>
                  <a:lnTo>
                    <a:pt x="191" y="9142"/>
                  </a:lnTo>
                  <a:lnTo>
                    <a:pt x="123" y="9347"/>
                  </a:lnTo>
                  <a:lnTo>
                    <a:pt x="78" y="9608"/>
                  </a:lnTo>
                  <a:lnTo>
                    <a:pt x="56" y="9887"/>
                  </a:lnTo>
                  <a:lnTo>
                    <a:pt x="33" y="10185"/>
                  </a:lnTo>
                  <a:lnTo>
                    <a:pt x="33" y="10464"/>
                  </a:lnTo>
                  <a:lnTo>
                    <a:pt x="33" y="10706"/>
                  </a:lnTo>
                  <a:lnTo>
                    <a:pt x="56" y="10967"/>
                  </a:lnTo>
                  <a:lnTo>
                    <a:pt x="78" y="11172"/>
                  </a:lnTo>
                  <a:lnTo>
                    <a:pt x="123" y="11395"/>
                  </a:lnTo>
                  <a:lnTo>
                    <a:pt x="168" y="11600"/>
                  </a:lnTo>
                  <a:lnTo>
                    <a:pt x="236" y="11786"/>
                  </a:lnTo>
                  <a:lnTo>
                    <a:pt x="292" y="11973"/>
                  </a:lnTo>
                  <a:lnTo>
                    <a:pt x="382" y="12140"/>
                  </a:lnTo>
                  <a:lnTo>
                    <a:pt x="540" y="12419"/>
                  </a:lnTo>
                  <a:lnTo>
                    <a:pt x="731" y="12680"/>
                  </a:lnTo>
                  <a:lnTo>
                    <a:pt x="944" y="12866"/>
                  </a:lnTo>
                  <a:lnTo>
                    <a:pt x="1158" y="12997"/>
                  </a:lnTo>
                  <a:lnTo>
                    <a:pt x="1395" y="13108"/>
                  </a:lnTo>
                  <a:lnTo>
                    <a:pt x="1608" y="13183"/>
                  </a:lnTo>
                  <a:lnTo>
                    <a:pt x="1856" y="13183"/>
                  </a:lnTo>
                  <a:lnTo>
                    <a:pt x="2070" y="13146"/>
                  </a:lnTo>
                  <a:lnTo>
                    <a:pt x="2261" y="13071"/>
                  </a:lnTo>
                  <a:lnTo>
                    <a:pt x="2430" y="12960"/>
                  </a:lnTo>
                  <a:lnTo>
                    <a:pt x="2587" y="12792"/>
                  </a:lnTo>
                  <a:lnTo>
                    <a:pt x="2688" y="12606"/>
                  </a:lnTo>
                  <a:lnTo>
                    <a:pt x="2801" y="12419"/>
                  </a:lnTo>
                  <a:lnTo>
                    <a:pt x="2925" y="12289"/>
                  </a:lnTo>
                  <a:lnTo>
                    <a:pt x="3082" y="12177"/>
                  </a:lnTo>
                  <a:lnTo>
                    <a:pt x="3228" y="12103"/>
                  </a:lnTo>
                  <a:lnTo>
                    <a:pt x="3408" y="12103"/>
                  </a:lnTo>
                  <a:lnTo>
                    <a:pt x="3577" y="12103"/>
                  </a:lnTo>
                  <a:lnTo>
                    <a:pt x="3723" y="12177"/>
                  </a:lnTo>
                  <a:lnTo>
                    <a:pt x="3903" y="12252"/>
                  </a:lnTo>
                  <a:lnTo>
                    <a:pt x="4072" y="12364"/>
                  </a:lnTo>
                  <a:lnTo>
                    <a:pt x="4230" y="12494"/>
                  </a:lnTo>
                  <a:lnTo>
                    <a:pt x="4353" y="12643"/>
                  </a:lnTo>
                  <a:lnTo>
                    <a:pt x="4488" y="12829"/>
                  </a:lnTo>
                  <a:lnTo>
                    <a:pt x="4567" y="13034"/>
                  </a:lnTo>
                  <a:lnTo>
                    <a:pt x="4657" y="13257"/>
                  </a:lnTo>
                  <a:lnTo>
                    <a:pt x="4702" y="13462"/>
                  </a:lnTo>
                  <a:lnTo>
                    <a:pt x="4725" y="13686"/>
                  </a:lnTo>
                  <a:lnTo>
                    <a:pt x="4702" y="14282"/>
                  </a:lnTo>
                  <a:lnTo>
                    <a:pt x="4657" y="15045"/>
                  </a:lnTo>
                  <a:lnTo>
                    <a:pt x="4612" y="15976"/>
                  </a:lnTo>
                  <a:lnTo>
                    <a:pt x="4590" y="16926"/>
                  </a:lnTo>
                  <a:lnTo>
                    <a:pt x="4567" y="17968"/>
                  </a:lnTo>
                  <a:lnTo>
                    <a:pt x="4567" y="19011"/>
                  </a:lnTo>
                  <a:lnTo>
                    <a:pt x="4590" y="19514"/>
                  </a:lnTo>
                  <a:lnTo>
                    <a:pt x="4612" y="19980"/>
                  </a:lnTo>
                  <a:lnTo>
                    <a:pt x="4657" y="20426"/>
                  </a:lnTo>
                  <a:lnTo>
                    <a:pt x="4725" y="20836"/>
                  </a:lnTo>
                  <a:lnTo>
                    <a:pt x="4848" y="20929"/>
                  </a:lnTo>
                  <a:lnTo>
                    <a:pt x="5040" y="21004"/>
                  </a:lnTo>
                  <a:lnTo>
                    <a:pt x="5265" y="21078"/>
                  </a:lnTo>
                  <a:lnTo>
                    <a:pt x="5478" y="21115"/>
                  </a:lnTo>
                  <a:lnTo>
                    <a:pt x="6041" y="21115"/>
                  </a:lnTo>
                  <a:lnTo>
                    <a:pt x="6637" y="21078"/>
                  </a:lnTo>
                  <a:lnTo>
                    <a:pt x="7312" y="21004"/>
                  </a:lnTo>
                  <a:lnTo>
                    <a:pt x="7998" y="20929"/>
                  </a:lnTo>
                  <a:lnTo>
                    <a:pt x="8696" y="20855"/>
                  </a:lnTo>
                  <a:lnTo>
                    <a:pt x="9360" y="20836"/>
                  </a:lnTo>
                  <a:close/>
                </a:path>
              </a:pathLst>
            </a:custGeom>
            <a:solidFill>
              <a:srgbClr val="D1960E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  <p:sp>
          <p:nvSpPr>
            <p:cNvPr id="15" name="Puzzle3"/>
            <p:cNvSpPr>
              <a:spLocks noChangeAspect="1" noEditPoints="1" noChangeArrowheads="1"/>
            </p:cNvSpPr>
            <p:nvPr/>
          </p:nvSpPr>
          <p:spPr bwMode="auto">
            <a:xfrm rot="2540836">
              <a:off x="2543175" y="3937000"/>
              <a:ext cx="842963" cy="1143000"/>
            </a:xfrm>
            <a:custGeom>
              <a:avLst/>
              <a:gdLst>
                <a:gd name="T0" fmla="*/ 2147483646 w 21600"/>
                <a:gd name="T1" fmla="*/ 2147483646 h 21600"/>
                <a:gd name="T2" fmla="*/ 2147483646 w 21600"/>
                <a:gd name="T3" fmla="*/ 2147483646 h 21600"/>
                <a:gd name="T4" fmla="*/ 2147483646 w 21600"/>
                <a:gd name="T5" fmla="*/ 2147483646 h 21600"/>
                <a:gd name="T6" fmla="*/ 2147483646 w 21600"/>
                <a:gd name="T7" fmla="*/ 2147483646 h 21600"/>
                <a:gd name="T8" fmla="*/ 2147483646 w 21600"/>
                <a:gd name="T9" fmla="*/ 2147483646 h 21600"/>
                <a:gd name="T10" fmla="*/ 2147483646 w 21600"/>
                <a:gd name="T11" fmla="*/ 2147483646 h 21600"/>
                <a:gd name="T12" fmla="*/ 2147483646 w 21600"/>
                <a:gd name="T13" fmla="*/ 2147483646 h 21600"/>
                <a:gd name="T14" fmla="*/ 2147483646 w 21600"/>
                <a:gd name="T15" fmla="*/ 2147483646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2273 w 21600"/>
                <a:gd name="T25" fmla="*/ 7719 h 21600"/>
                <a:gd name="T26" fmla="*/ 19149 w 21600"/>
                <a:gd name="T27" fmla="*/ 2023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6625" y="20892"/>
                  </a:moveTo>
                  <a:lnTo>
                    <a:pt x="7105" y="21023"/>
                  </a:lnTo>
                  <a:lnTo>
                    <a:pt x="7513" y="21088"/>
                  </a:lnTo>
                  <a:lnTo>
                    <a:pt x="7922" y="21115"/>
                  </a:lnTo>
                  <a:lnTo>
                    <a:pt x="8242" y="21115"/>
                  </a:lnTo>
                  <a:lnTo>
                    <a:pt x="8544" y="21062"/>
                  </a:lnTo>
                  <a:lnTo>
                    <a:pt x="8810" y="20997"/>
                  </a:lnTo>
                  <a:lnTo>
                    <a:pt x="9023" y="20892"/>
                  </a:lnTo>
                  <a:lnTo>
                    <a:pt x="9148" y="20761"/>
                  </a:lnTo>
                  <a:lnTo>
                    <a:pt x="9290" y="20616"/>
                  </a:lnTo>
                  <a:lnTo>
                    <a:pt x="9361" y="20459"/>
                  </a:lnTo>
                  <a:lnTo>
                    <a:pt x="9396" y="20289"/>
                  </a:lnTo>
                  <a:lnTo>
                    <a:pt x="9396" y="20092"/>
                  </a:lnTo>
                  <a:lnTo>
                    <a:pt x="9325" y="19909"/>
                  </a:lnTo>
                  <a:lnTo>
                    <a:pt x="9219" y="19738"/>
                  </a:lnTo>
                  <a:lnTo>
                    <a:pt x="9094" y="19555"/>
                  </a:lnTo>
                  <a:lnTo>
                    <a:pt x="8917" y="19384"/>
                  </a:lnTo>
                  <a:lnTo>
                    <a:pt x="8650" y="19162"/>
                  </a:lnTo>
                  <a:lnTo>
                    <a:pt x="8437" y="18900"/>
                  </a:lnTo>
                  <a:lnTo>
                    <a:pt x="8277" y="18624"/>
                  </a:lnTo>
                  <a:lnTo>
                    <a:pt x="8135" y="18349"/>
                  </a:lnTo>
                  <a:lnTo>
                    <a:pt x="8028" y="18048"/>
                  </a:lnTo>
                  <a:lnTo>
                    <a:pt x="7993" y="17746"/>
                  </a:lnTo>
                  <a:lnTo>
                    <a:pt x="7993" y="17471"/>
                  </a:lnTo>
                  <a:lnTo>
                    <a:pt x="8028" y="17169"/>
                  </a:lnTo>
                  <a:lnTo>
                    <a:pt x="8135" y="16920"/>
                  </a:lnTo>
                  <a:lnTo>
                    <a:pt x="8277" y="16671"/>
                  </a:lnTo>
                  <a:lnTo>
                    <a:pt x="8366" y="16540"/>
                  </a:lnTo>
                  <a:lnTo>
                    <a:pt x="8473" y="16409"/>
                  </a:lnTo>
                  <a:lnTo>
                    <a:pt x="8615" y="16317"/>
                  </a:lnTo>
                  <a:lnTo>
                    <a:pt x="8739" y="16213"/>
                  </a:lnTo>
                  <a:lnTo>
                    <a:pt x="8881" y="16134"/>
                  </a:lnTo>
                  <a:lnTo>
                    <a:pt x="9059" y="16055"/>
                  </a:lnTo>
                  <a:lnTo>
                    <a:pt x="9254" y="15990"/>
                  </a:lnTo>
                  <a:lnTo>
                    <a:pt x="9432" y="15911"/>
                  </a:lnTo>
                  <a:lnTo>
                    <a:pt x="9663" y="15885"/>
                  </a:lnTo>
                  <a:lnTo>
                    <a:pt x="9876" y="15833"/>
                  </a:lnTo>
                  <a:lnTo>
                    <a:pt x="10142" y="15806"/>
                  </a:lnTo>
                  <a:lnTo>
                    <a:pt x="10391" y="15806"/>
                  </a:lnTo>
                  <a:lnTo>
                    <a:pt x="10728" y="15806"/>
                  </a:lnTo>
                  <a:lnTo>
                    <a:pt x="10995" y="15806"/>
                  </a:lnTo>
                  <a:lnTo>
                    <a:pt x="11279" y="15833"/>
                  </a:lnTo>
                  <a:lnTo>
                    <a:pt x="11546" y="15885"/>
                  </a:lnTo>
                  <a:lnTo>
                    <a:pt x="11776" y="15937"/>
                  </a:lnTo>
                  <a:lnTo>
                    <a:pt x="12025" y="15990"/>
                  </a:lnTo>
                  <a:lnTo>
                    <a:pt x="12221" y="16055"/>
                  </a:lnTo>
                  <a:lnTo>
                    <a:pt x="12434" y="16134"/>
                  </a:lnTo>
                  <a:lnTo>
                    <a:pt x="12611" y="16213"/>
                  </a:lnTo>
                  <a:lnTo>
                    <a:pt x="12771" y="16317"/>
                  </a:lnTo>
                  <a:lnTo>
                    <a:pt x="12913" y="16409"/>
                  </a:lnTo>
                  <a:lnTo>
                    <a:pt x="13038" y="16514"/>
                  </a:lnTo>
                  <a:lnTo>
                    <a:pt x="13251" y="16737"/>
                  </a:lnTo>
                  <a:lnTo>
                    <a:pt x="13428" y="16986"/>
                  </a:lnTo>
                  <a:lnTo>
                    <a:pt x="13517" y="17248"/>
                  </a:lnTo>
                  <a:lnTo>
                    <a:pt x="13588" y="17523"/>
                  </a:lnTo>
                  <a:lnTo>
                    <a:pt x="13588" y="17799"/>
                  </a:lnTo>
                  <a:lnTo>
                    <a:pt x="13517" y="18074"/>
                  </a:lnTo>
                  <a:lnTo>
                    <a:pt x="13428" y="18323"/>
                  </a:lnTo>
                  <a:lnTo>
                    <a:pt x="13286" y="18572"/>
                  </a:lnTo>
                  <a:lnTo>
                    <a:pt x="13109" y="18808"/>
                  </a:lnTo>
                  <a:lnTo>
                    <a:pt x="12878" y="19031"/>
                  </a:lnTo>
                  <a:lnTo>
                    <a:pt x="12434" y="19411"/>
                  </a:lnTo>
                  <a:lnTo>
                    <a:pt x="12132" y="19738"/>
                  </a:lnTo>
                  <a:lnTo>
                    <a:pt x="12025" y="19856"/>
                  </a:lnTo>
                  <a:lnTo>
                    <a:pt x="11919" y="20014"/>
                  </a:lnTo>
                  <a:lnTo>
                    <a:pt x="11883" y="20132"/>
                  </a:lnTo>
                  <a:lnTo>
                    <a:pt x="11883" y="20263"/>
                  </a:lnTo>
                  <a:lnTo>
                    <a:pt x="11883" y="20394"/>
                  </a:lnTo>
                  <a:lnTo>
                    <a:pt x="11954" y="20485"/>
                  </a:lnTo>
                  <a:lnTo>
                    <a:pt x="12061" y="20590"/>
                  </a:lnTo>
                  <a:lnTo>
                    <a:pt x="12185" y="20695"/>
                  </a:lnTo>
                  <a:lnTo>
                    <a:pt x="12327" y="20787"/>
                  </a:lnTo>
                  <a:lnTo>
                    <a:pt x="12540" y="20892"/>
                  </a:lnTo>
                  <a:lnTo>
                    <a:pt x="12771" y="20997"/>
                  </a:lnTo>
                  <a:lnTo>
                    <a:pt x="13073" y="21088"/>
                  </a:lnTo>
                  <a:lnTo>
                    <a:pt x="13428" y="21193"/>
                  </a:lnTo>
                  <a:lnTo>
                    <a:pt x="13873" y="21298"/>
                  </a:lnTo>
                  <a:lnTo>
                    <a:pt x="14317" y="21390"/>
                  </a:lnTo>
                  <a:lnTo>
                    <a:pt x="14778" y="21468"/>
                  </a:lnTo>
                  <a:lnTo>
                    <a:pt x="15294" y="21547"/>
                  </a:lnTo>
                  <a:lnTo>
                    <a:pt x="15809" y="21600"/>
                  </a:lnTo>
                  <a:lnTo>
                    <a:pt x="16359" y="21652"/>
                  </a:lnTo>
                  <a:lnTo>
                    <a:pt x="16875" y="21678"/>
                  </a:lnTo>
                  <a:lnTo>
                    <a:pt x="17407" y="21678"/>
                  </a:lnTo>
                  <a:lnTo>
                    <a:pt x="17958" y="21678"/>
                  </a:lnTo>
                  <a:lnTo>
                    <a:pt x="18473" y="21652"/>
                  </a:lnTo>
                  <a:lnTo>
                    <a:pt x="18953" y="21573"/>
                  </a:lnTo>
                  <a:lnTo>
                    <a:pt x="19397" y="21495"/>
                  </a:lnTo>
                  <a:lnTo>
                    <a:pt x="19841" y="21390"/>
                  </a:lnTo>
                  <a:lnTo>
                    <a:pt x="20214" y="21272"/>
                  </a:lnTo>
                  <a:lnTo>
                    <a:pt x="20551" y="21088"/>
                  </a:lnTo>
                  <a:lnTo>
                    <a:pt x="20480" y="20787"/>
                  </a:lnTo>
                  <a:lnTo>
                    <a:pt x="20409" y="20485"/>
                  </a:lnTo>
                  <a:lnTo>
                    <a:pt x="20356" y="20158"/>
                  </a:lnTo>
                  <a:lnTo>
                    <a:pt x="20356" y="19804"/>
                  </a:lnTo>
                  <a:lnTo>
                    <a:pt x="20321" y="19083"/>
                  </a:lnTo>
                  <a:lnTo>
                    <a:pt x="20356" y="18349"/>
                  </a:lnTo>
                  <a:lnTo>
                    <a:pt x="20409" y="17641"/>
                  </a:lnTo>
                  <a:lnTo>
                    <a:pt x="20480" y="17012"/>
                  </a:lnTo>
                  <a:lnTo>
                    <a:pt x="20551" y="16488"/>
                  </a:lnTo>
                  <a:lnTo>
                    <a:pt x="20551" y="16055"/>
                  </a:lnTo>
                  <a:lnTo>
                    <a:pt x="20551" y="15911"/>
                  </a:lnTo>
                  <a:lnTo>
                    <a:pt x="20445" y="15754"/>
                  </a:lnTo>
                  <a:lnTo>
                    <a:pt x="20356" y="15610"/>
                  </a:lnTo>
                  <a:lnTo>
                    <a:pt x="20178" y="15452"/>
                  </a:lnTo>
                  <a:lnTo>
                    <a:pt x="20001" y="15334"/>
                  </a:lnTo>
                  <a:lnTo>
                    <a:pt x="19770" y="15230"/>
                  </a:lnTo>
                  <a:lnTo>
                    <a:pt x="19521" y="15125"/>
                  </a:lnTo>
                  <a:lnTo>
                    <a:pt x="19290" y="15059"/>
                  </a:lnTo>
                  <a:lnTo>
                    <a:pt x="19024" y="15007"/>
                  </a:lnTo>
                  <a:lnTo>
                    <a:pt x="18740" y="14954"/>
                  </a:lnTo>
                  <a:lnTo>
                    <a:pt x="18509" y="14954"/>
                  </a:lnTo>
                  <a:lnTo>
                    <a:pt x="18225" y="14954"/>
                  </a:lnTo>
                  <a:lnTo>
                    <a:pt x="17994" y="15007"/>
                  </a:lnTo>
                  <a:lnTo>
                    <a:pt x="17763" y="15085"/>
                  </a:lnTo>
                  <a:lnTo>
                    <a:pt x="17550" y="15177"/>
                  </a:lnTo>
                  <a:lnTo>
                    <a:pt x="17372" y="15308"/>
                  </a:lnTo>
                  <a:lnTo>
                    <a:pt x="17176" y="15426"/>
                  </a:lnTo>
                  <a:lnTo>
                    <a:pt x="16928" y="15557"/>
                  </a:lnTo>
                  <a:lnTo>
                    <a:pt x="16661" y="15636"/>
                  </a:lnTo>
                  <a:lnTo>
                    <a:pt x="16359" y="15688"/>
                  </a:lnTo>
                  <a:lnTo>
                    <a:pt x="16022" y="15715"/>
                  </a:lnTo>
                  <a:lnTo>
                    <a:pt x="15667" y="15688"/>
                  </a:lnTo>
                  <a:lnTo>
                    <a:pt x="15294" y="15662"/>
                  </a:lnTo>
                  <a:lnTo>
                    <a:pt x="14956" y="15583"/>
                  </a:lnTo>
                  <a:lnTo>
                    <a:pt x="14619" y="15479"/>
                  </a:lnTo>
                  <a:lnTo>
                    <a:pt x="14281" y="15334"/>
                  </a:lnTo>
                  <a:lnTo>
                    <a:pt x="13961" y="15177"/>
                  </a:lnTo>
                  <a:lnTo>
                    <a:pt x="13695" y="14981"/>
                  </a:lnTo>
                  <a:lnTo>
                    <a:pt x="13588" y="14850"/>
                  </a:lnTo>
                  <a:lnTo>
                    <a:pt x="13482" y="14732"/>
                  </a:lnTo>
                  <a:lnTo>
                    <a:pt x="13393" y="14600"/>
                  </a:lnTo>
                  <a:lnTo>
                    <a:pt x="13322" y="14456"/>
                  </a:lnTo>
                  <a:lnTo>
                    <a:pt x="13251" y="14299"/>
                  </a:lnTo>
                  <a:lnTo>
                    <a:pt x="13215" y="14155"/>
                  </a:lnTo>
                  <a:lnTo>
                    <a:pt x="13180" y="13971"/>
                  </a:lnTo>
                  <a:lnTo>
                    <a:pt x="13180" y="13801"/>
                  </a:lnTo>
                  <a:lnTo>
                    <a:pt x="13180" y="13591"/>
                  </a:lnTo>
                  <a:lnTo>
                    <a:pt x="13215" y="13395"/>
                  </a:lnTo>
                  <a:lnTo>
                    <a:pt x="13251" y="13198"/>
                  </a:lnTo>
                  <a:lnTo>
                    <a:pt x="13322" y="13015"/>
                  </a:lnTo>
                  <a:lnTo>
                    <a:pt x="13393" y="12870"/>
                  </a:lnTo>
                  <a:lnTo>
                    <a:pt x="13482" y="12713"/>
                  </a:lnTo>
                  <a:lnTo>
                    <a:pt x="13588" y="12569"/>
                  </a:lnTo>
                  <a:lnTo>
                    <a:pt x="13730" y="12438"/>
                  </a:lnTo>
                  <a:lnTo>
                    <a:pt x="13997" y="12215"/>
                  </a:lnTo>
                  <a:lnTo>
                    <a:pt x="14334" y="12005"/>
                  </a:lnTo>
                  <a:lnTo>
                    <a:pt x="14690" y="11861"/>
                  </a:lnTo>
                  <a:lnTo>
                    <a:pt x="15063" y="11756"/>
                  </a:lnTo>
                  <a:lnTo>
                    <a:pt x="15436" y="11678"/>
                  </a:lnTo>
                  <a:lnTo>
                    <a:pt x="15809" y="11638"/>
                  </a:lnTo>
                  <a:lnTo>
                    <a:pt x="16182" y="11638"/>
                  </a:lnTo>
                  <a:lnTo>
                    <a:pt x="16555" y="11678"/>
                  </a:lnTo>
                  <a:lnTo>
                    <a:pt x="16910" y="11730"/>
                  </a:lnTo>
                  <a:lnTo>
                    <a:pt x="17248" y="11835"/>
                  </a:lnTo>
                  <a:lnTo>
                    <a:pt x="17514" y="11966"/>
                  </a:lnTo>
                  <a:lnTo>
                    <a:pt x="17763" y="12110"/>
                  </a:lnTo>
                  <a:lnTo>
                    <a:pt x="17887" y="12215"/>
                  </a:lnTo>
                  <a:lnTo>
                    <a:pt x="18065" y="12307"/>
                  </a:lnTo>
                  <a:lnTo>
                    <a:pt x="18260" y="12412"/>
                  </a:lnTo>
                  <a:lnTo>
                    <a:pt x="18438" y="12464"/>
                  </a:lnTo>
                  <a:lnTo>
                    <a:pt x="18669" y="12543"/>
                  </a:lnTo>
                  <a:lnTo>
                    <a:pt x="18882" y="12569"/>
                  </a:lnTo>
                  <a:lnTo>
                    <a:pt x="19113" y="12595"/>
                  </a:lnTo>
                  <a:lnTo>
                    <a:pt x="19361" y="12608"/>
                  </a:lnTo>
                  <a:lnTo>
                    <a:pt x="19592" y="12608"/>
                  </a:lnTo>
                  <a:lnTo>
                    <a:pt x="19841" y="12595"/>
                  </a:lnTo>
                  <a:lnTo>
                    <a:pt x="20072" y="12543"/>
                  </a:lnTo>
                  <a:lnTo>
                    <a:pt x="20321" y="12490"/>
                  </a:lnTo>
                  <a:lnTo>
                    <a:pt x="20551" y="12438"/>
                  </a:lnTo>
                  <a:lnTo>
                    <a:pt x="20800" y="12333"/>
                  </a:lnTo>
                  <a:lnTo>
                    <a:pt x="20996" y="12241"/>
                  </a:lnTo>
                  <a:lnTo>
                    <a:pt x="21244" y="12110"/>
                  </a:lnTo>
                  <a:lnTo>
                    <a:pt x="21298" y="12032"/>
                  </a:lnTo>
                  <a:lnTo>
                    <a:pt x="21404" y="11966"/>
                  </a:lnTo>
                  <a:lnTo>
                    <a:pt x="21475" y="11861"/>
                  </a:lnTo>
                  <a:lnTo>
                    <a:pt x="21511" y="11730"/>
                  </a:lnTo>
                  <a:lnTo>
                    <a:pt x="21617" y="11481"/>
                  </a:lnTo>
                  <a:lnTo>
                    <a:pt x="21653" y="11180"/>
                  </a:lnTo>
                  <a:lnTo>
                    <a:pt x="21653" y="10826"/>
                  </a:lnTo>
                  <a:lnTo>
                    <a:pt x="21653" y="10472"/>
                  </a:lnTo>
                  <a:lnTo>
                    <a:pt x="21582" y="10092"/>
                  </a:lnTo>
                  <a:lnTo>
                    <a:pt x="21511" y="9725"/>
                  </a:lnTo>
                  <a:lnTo>
                    <a:pt x="21298" y="8912"/>
                  </a:lnTo>
                  <a:lnTo>
                    <a:pt x="21067" y="8191"/>
                  </a:lnTo>
                  <a:lnTo>
                    <a:pt x="20800" y="7536"/>
                  </a:lnTo>
                  <a:lnTo>
                    <a:pt x="20551" y="7025"/>
                  </a:lnTo>
                  <a:lnTo>
                    <a:pt x="20001" y="7103"/>
                  </a:lnTo>
                  <a:lnTo>
                    <a:pt x="19432" y="7156"/>
                  </a:lnTo>
                  <a:lnTo>
                    <a:pt x="18846" y="7208"/>
                  </a:lnTo>
                  <a:lnTo>
                    <a:pt x="18225" y="7208"/>
                  </a:lnTo>
                  <a:lnTo>
                    <a:pt x="17656" y="7208"/>
                  </a:lnTo>
                  <a:lnTo>
                    <a:pt x="17070" y="7182"/>
                  </a:lnTo>
                  <a:lnTo>
                    <a:pt x="16484" y="7156"/>
                  </a:lnTo>
                  <a:lnTo>
                    <a:pt x="15986" y="7103"/>
                  </a:lnTo>
                  <a:lnTo>
                    <a:pt x="14992" y="6999"/>
                  </a:lnTo>
                  <a:lnTo>
                    <a:pt x="14210" y="6907"/>
                  </a:lnTo>
                  <a:lnTo>
                    <a:pt x="13695" y="6828"/>
                  </a:lnTo>
                  <a:lnTo>
                    <a:pt x="13517" y="6802"/>
                  </a:lnTo>
                  <a:lnTo>
                    <a:pt x="13073" y="6645"/>
                  </a:lnTo>
                  <a:lnTo>
                    <a:pt x="12700" y="6474"/>
                  </a:lnTo>
                  <a:lnTo>
                    <a:pt x="12363" y="6304"/>
                  </a:lnTo>
                  <a:lnTo>
                    <a:pt x="12132" y="6094"/>
                  </a:lnTo>
                  <a:lnTo>
                    <a:pt x="11919" y="5871"/>
                  </a:lnTo>
                  <a:lnTo>
                    <a:pt x="11776" y="5649"/>
                  </a:lnTo>
                  <a:lnTo>
                    <a:pt x="11688" y="5413"/>
                  </a:lnTo>
                  <a:lnTo>
                    <a:pt x="11617" y="5190"/>
                  </a:lnTo>
                  <a:lnTo>
                    <a:pt x="11617" y="4941"/>
                  </a:lnTo>
                  <a:lnTo>
                    <a:pt x="11652" y="4718"/>
                  </a:lnTo>
                  <a:lnTo>
                    <a:pt x="11723" y="4482"/>
                  </a:lnTo>
                  <a:lnTo>
                    <a:pt x="11812" y="4285"/>
                  </a:lnTo>
                  <a:lnTo>
                    <a:pt x="11919" y="4089"/>
                  </a:lnTo>
                  <a:lnTo>
                    <a:pt x="12096" y="3905"/>
                  </a:lnTo>
                  <a:lnTo>
                    <a:pt x="12292" y="3735"/>
                  </a:lnTo>
                  <a:lnTo>
                    <a:pt x="12505" y="3604"/>
                  </a:lnTo>
                  <a:lnTo>
                    <a:pt x="12700" y="3460"/>
                  </a:lnTo>
                  <a:lnTo>
                    <a:pt x="12878" y="3250"/>
                  </a:lnTo>
                  <a:lnTo>
                    <a:pt x="13038" y="3027"/>
                  </a:lnTo>
                  <a:lnTo>
                    <a:pt x="13180" y="2752"/>
                  </a:lnTo>
                  <a:lnTo>
                    <a:pt x="13286" y="2477"/>
                  </a:lnTo>
                  <a:lnTo>
                    <a:pt x="13322" y="2175"/>
                  </a:lnTo>
                  <a:lnTo>
                    <a:pt x="13357" y="1874"/>
                  </a:lnTo>
                  <a:lnTo>
                    <a:pt x="13286" y="1572"/>
                  </a:lnTo>
                  <a:lnTo>
                    <a:pt x="13180" y="1271"/>
                  </a:lnTo>
                  <a:lnTo>
                    <a:pt x="13038" y="983"/>
                  </a:lnTo>
                  <a:lnTo>
                    <a:pt x="12949" y="865"/>
                  </a:lnTo>
                  <a:lnTo>
                    <a:pt x="12807" y="733"/>
                  </a:lnTo>
                  <a:lnTo>
                    <a:pt x="12665" y="616"/>
                  </a:lnTo>
                  <a:lnTo>
                    <a:pt x="12505" y="511"/>
                  </a:lnTo>
                  <a:lnTo>
                    <a:pt x="12327" y="406"/>
                  </a:lnTo>
                  <a:lnTo>
                    <a:pt x="12132" y="314"/>
                  </a:lnTo>
                  <a:lnTo>
                    <a:pt x="11883" y="235"/>
                  </a:lnTo>
                  <a:lnTo>
                    <a:pt x="11652" y="183"/>
                  </a:lnTo>
                  <a:lnTo>
                    <a:pt x="11368" y="104"/>
                  </a:lnTo>
                  <a:lnTo>
                    <a:pt x="11101" y="78"/>
                  </a:lnTo>
                  <a:lnTo>
                    <a:pt x="10800" y="52"/>
                  </a:lnTo>
                  <a:lnTo>
                    <a:pt x="10444" y="52"/>
                  </a:lnTo>
                  <a:lnTo>
                    <a:pt x="10142" y="52"/>
                  </a:lnTo>
                  <a:lnTo>
                    <a:pt x="9840" y="78"/>
                  </a:lnTo>
                  <a:lnTo>
                    <a:pt x="9574" y="104"/>
                  </a:lnTo>
                  <a:lnTo>
                    <a:pt x="9325" y="157"/>
                  </a:lnTo>
                  <a:lnTo>
                    <a:pt x="9094" y="209"/>
                  </a:lnTo>
                  <a:lnTo>
                    <a:pt x="8846" y="262"/>
                  </a:lnTo>
                  <a:lnTo>
                    <a:pt x="8650" y="340"/>
                  </a:lnTo>
                  <a:lnTo>
                    <a:pt x="8437" y="432"/>
                  </a:lnTo>
                  <a:lnTo>
                    <a:pt x="8277" y="511"/>
                  </a:lnTo>
                  <a:lnTo>
                    <a:pt x="8100" y="616"/>
                  </a:lnTo>
                  <a:lnTo>
                    <a:pt x="7957" y="707"/>
                  </a:lnTo>
                  <a:lnTo>
                    <a:pt x="7833" y="838"/>
                  </a:lnTo>
                  <a:lnTo>
                    <a:pt x="7620" y="1061"/>
                  </a:lnTo>
                  <a:lnTo>
                    <a:pt x="7442" y="1336"/>
                  </a:lnTo>
                  <a:lnTo>
                    <a:pt x="7353" y="1599"/>
                  </a:lnTo>
                  <a:lnTo>
                    <a:pt x="7318" y="1900"/>
                  </a:lnTo>
                  <a:lnTo>
                    <a:pt x="7318" y="2175"/>
                  </a:lnTo>
                  <a:lnTo>
                    <a:pt x="7353" y="2450"/>
                  </a:lnTo>
                  <a:lnTo>
                    <a:pt x="7442" y="2726"/>
                  </a:lnTo>
                  <a:lnTo>
                    <a:pt x="7620" y="2975"/>
                  </a:lnTo>
                  <a:lnTo>
                    <a:pt x="7833" y="3198"/>
                  </a:lnTo>
                  <a:lnTo>
                    <a:pt x="8064" y="3433"/>
                  </a:lnTo>
                  <a:lnTo>
                    <a:pt x="8295" y="3630"/>
                  </a:lnTo>
                  <a:lnTo>
                    <a:pt x="8508" y="3853"/>
                  </a:lnTo>
                  <a:lnTo>
                    <a:pt x="8686" y="4089"/>
                  </a:lnTo>
                  <a:lnTo>
                    <a:pt x="8775" y="4312"/>
                  </a:lnTo>
                  <a:lnTo>
                    <a:pt x="8846" y="4561"/>
                  </a:lnTo>
                  <a:lnTo>
                    <a:pt x="8846" y="4810"/>
                  </a:lnTo>
                  <a:lnTo>
                    <a:pt x="8810" y="5059"/>
                  </a:lnTo>
                  <a:lnTo>
                    <a:pt x="8721" y="5295"/>
                  </a:lnTo>
                  <a:lnTo>
                    <a:pt x="8579" y="5544"/>
                  </a:lnTo>
                  <a:lnTo>
                    <a:pt x="8366" y="5766"/>
                  </a:lnTo>
                  <a:lnTo>
                    <a:pt x="8135" y="5976"/>
                  </a:lnTo>
                  <a:lnTo>
                    <a:pt x="7833" y="6199"/>
                  </a:lnTo>
                  <a:lnTo>
                    <a:pt x="7478" y="6369"/>
                  </a:lnTo>
                  <a:lnTo>
                    <a:pt x="7069" y="6527"/>
                  </a:lnTo>
                  <a:lnTo>
                    <a:pt x="6590" y="6671"/>
                  </a:lnTo>
                  <a:lnTo>
                    <a:pt x="6092" y="6802"/>
                  </a:lnTo>
                  <a:lnTo>
                    <a:pt x="5684" y="6802"/>
                  </a:lnTo>
                  <a:lnTo>
                    <a:pt x="5133" y="6802"/>
                  </a:lnTo>
                  <a:lnTo>
                    <a:pt x="4547" y="6802"/>
                  </a:lnTo>
                  <a:lnTo>
                    <a:pt x="3872" y="6802"/>
                  </a:lnTo>
                  <a:lnTo>
                    <a:pt x="3144" y="6802"/>
                  </a:lnTo>
                  <a:lnTo>
                    <a:pt x="2362" y="6802"/>
                  </a:lnTo>
                  <a:lnTo>
                    <a:pt x="1545" y="6802"/>
                  </a:lnTo>
                  <a:lnTo>
                    <a:pt x="692" y="6802"/>
                  </a:lnTo>
                  <a:lnTo>
                    <a:pt x="586" y="7234"/>
                  </a:lnTo>
                  <a:lnTo>
                    <a:pt x="461" y="7837"/>
                  </a:lnTo>
                  <a:lnTo>
                    <a:pt x="355" y="8493"/>
                  </a:lnTo>
                  <a:lnTo>
                    <a:pt x="248" y="9187"/>
                  </a:lnTo>
                  <a:lnTo>
                    <a:pt x="142" y="9869"/>
                  </a:lnTo>
                  <a:lnTo>
                    <a:pt x="106" y="10498"/>
                  </a:lnTo>
                  <a:lnTo>
                    <a:pt x="106" y="10983"/>
                  </a:lnTo>
                  <a:lnTo>
                    <a:pt x="106" y="11311"/>
                  </a:lnTo>
                  <a:lnTo>
                    <a:pt x="213" y="11481"/>
                  </a:lnTo>
                  <a:lnTo>
                    <a:pt x="319" y="11651"/>
                  </a:lnTo>
                  <a:lnTo>
                    <a:pt x="497" y="11783"/>
                  </a:lnTo>
                  <a:lnTo>
                    <a:pt x="692" y="11914"/>
                  </a:lnTo>
                  <a:lnTo>
                    <a:pt x="941" y="12032"/>
                  </a:lnTo>
                  <a:lnTo>
                    <a:pt x="1207" y="12110"/>
                  </a:lnTo>
                  <a:lnTo>
                    <a:pt x="1509" y="12189"/>
                  </a:lnTo>
                  <a:lnTo>
                    <a:pt x="1794" y="12241"/>
                  </a:lnTo>
                  <a:lnTo>
                    <a:pt x="2131" y="12267"/>
                  </a:lnTo>
                  <a:lnTo>
                    <a:pt x="2433" y="12281"/>
                  </a:lnTo>
                  <a:lnTo>
                    <a:pt x="2735" y="12267"/>
                  </a:lnTo>
                  <a:lnTo>
                    <a:pt x="3055" y="12241"/>
                  </a:lnTo>
                  <a:lnTo>
                    <a:pt x="3357" y="12189"/>
                  </a:lnTo>
                  <a:lnTo>
                    <a:pt x="3623" y="12084"/>
                  </a:lnTo>
                  <a:lnTo>
                    <a:pt x="3872" y="11979"/>
                  </a:lnTo>
                  <a:lnTo>
                    <a:pt x="4103" y="11861"/>
                  </a:lnTo>
                  <a:lnTo>
                    <a:pt x="4316" y="11704"/>
                  </a:lnTo>
                  <a:lnTo>
                    <a:pt x="4582" y="11612"/>
                  </a:lnTo>
                  <a:lnTo>
                    <a:pt x="4849" y="11533"/>
                  </a:lnTo>
                  <a:lnTo>
                    <a:pt x="5169" y="11507"/>
                  </a:lnTo>
                  <a:lnTo>
                    <a:pt x="5506" y="11481"/>
                  </a:lnTo>
                  <a:lnTo>
                    <a:pt x="5808" y="11507"/>
                  </a:lnTo>
                  <a:lnTo>
                    <a:pt x="6146" y="11560"/>
                  </a:lnTo>
                  <a:lnTo>
                    <a:pt x="6501" y="11651"/>
                  </a:lnTo>
                  <a:lnTo>
                    <a:pt x="6803" y="11783"/>
                  </a:lnTo>
                  <a:lnTo>
                    <a:pt x="7105" y="11940"/>
                  </a:lnTo>
                  <a:lnTo>
                    <a:pt x="7353" y="12110"/>
                  </a:lnTo>
                  <a:lnTo>
                    <a:pt x="7584" y="12333"/>
                  </a:lnTo>
                  <a:lnTo>
                    <a:pt x="7798" y="12595"/>
                  </a:lnTo>
                  <a:lnTo>
                    <a:pt x="7922" y="12870"/>
                  </a:lnTo>
                  <a:lnTo>
                    <a:pt x="8028" y="13198"/>
                  </a:lnTo>
                  <a:lnTo>
                    <a:pt x="8064" y="13526"/>
                  </a:lnTo>
                  <a:lnTo>
                    <a:pt x="8028" y="13775"/>
                  </a:lnTo>
                  <a:lnTo>
                    <a:pt x="7922" y="13998"/>
                  </a:lnTo>
                  <a:lnTo>
                    <a:pt x="7798" y="14220"/>
                  </a:lnTo>
                  <a:lnTo>
                    <a:pt x="7584" y="14404"/>
                  </a:lnTo>
                  <a:lnTo>
                    <a:pt x="7353" y="14574"/>
                  </a:lnTo>
                  <a:lnTo>
                    <a:pt x="7105" y="14732"/>
                  </a:lnTo>
                  <a:lnTo>
                    <a:pt x="6803" y="14850"/>
                  </a:lnTo>
                  <a:lnTo>
                    <a:pt x="6501" y="14954"/>
                  </a:lnTo>
                  <a:lnTo>
                    <a:pt x="6146" y="15033"/>
                  </a:lnTo>
                  <a:lnTo>
                    <a:pt x="5808" y="15085"/>
                  </a:lnTo>
                  <a:lnTo>
                    <a:pt x="5506" y="15085"/>
                  </a:lnTo>
                  <a:lnTo>
                    <a:pt x="5169" y="15059"/>
                  </a:lnTo>
                  <a:lnTo>
                    <a:pt x="4849" y="15007"/>
                  </a:lnTo>
                  <a:lnTo>
                    <a:pt x="4582" y="14902"/>
                  </a:lnTo>
                  <a:lnTo>
                    <a:pt x="4316" y="14784"/>
                  </a:lnTo>
                  <a:lnTo>
                    <a:pt x="4103" y="14600"/>
                  </a:lnTo>
                  <a:lnTo>
                    <a:pt x="3907" y="14430"/>
                  </a:lnTo>
                  <a:lnTo>
                    <a:pt x="3659" y="14299"/>
                  </a:lnTo>
                  <a:lnTo>
                    <a:pt x="3428" y="14194"/>
                  </a:lnTo>
                  <a:lnTo>
                    <a:pt x="3179" y="14129"/>
                  </a:lnTo>
                  <a:lnTo>
                    <a:pt x="2913" y="14102"/>
                  </a:lnTo>
                  <a:lnTo>
                    <a:pt x="2646" y="14102"/>
                  </a:lnTo>
                  <a:lnTo>
                    <a:pt x="2362" y="14129"/>
                  </a:lnTo>
                  <a:lnTo>
                    <a:pt x="2096" y="14168"/>
                  </a:lnTo>
                  <a:lnTo>
                    <a:pt x="1811" y="14273"/>
                  </a:lnTo>
                  <a:lnTo>
                    <a:pt x="1545" y="14378"/>
                  </a:lnTo>
                  <a:lnTo>
                    <a:pt x="1314" y="14496"/>
                  </a:lnTo>
                  <a:lnTo>
                    <a:pt x="1065" y="14653"/>
                  </a:lnTo>
                  <a:lnTo>
                    <a:pt x="870" y="14797"/>
                  </a:lnTo>
                  <a:lnTo>
                    <a:pt x="657" y="14981"/>
                  </a:lnTo>
                  <a:lnTo>
                    <a:pt x="497" y="15177"/>
                  </a:lnTo>
                  <a:lnTo>
                    <a:pt x="390" y="15413"/>
                  </a:lnTo>
                  <a:lnTo>
                    <a:pt x="284" y="15636"/>
                  </a:lnTo>
                  <a:lnTo>
                    <a:pt x="248" y="15911"/>
                  </a:lnTo>
                  <a:lnTo>
                    <a:pt x="284" y="16239"/>
                  </a:lnTo>
                  <a:lnTo>
                    <a:pt x="319" y="16566"/>
                  </a:lnTo>
                  <a:lnTo>
                    <a:pt x="497" y="17340"/>
                  </a:lnTo>
                  <a:lnTo>
                    <a:pt x="692" y="18152"/>
                  </a:lnTo>
                  <a:lnTo>
                    <a:pt x="799" y="18559"/>
                  </a:lnTo>
                  <a:lnTo>
                    <a:pt x="905" y="18978"/>
                  </a:lnTo>
                  <a:lnTo>
                    <a:pt x="959" y="19384"/>
                  </a:lnTo>
                  <a:lnTo>
                    <a:pt x="994" y="19791"/>
                  </a:lnTo>
                  <a:lnTo>
                    <a:pt x="994" y="20132"/>
                  </a:lnTo>
                  <a:lnTo>
                    <a:pt x="959" y="20485"/>
                  </a:lnTo>
                  <a:lnTo>
                    <a:pt x="941" y="20669"/>
                  </a:lnTo>
                  <a:lnTo>
                    <a:pt x="870" y="20813"/>
                  </a:lnTo>
                  <a:lnTo>
                    <a:pt x="799" y="20970"/>
                  </a:lnTo>
                  <a:lnTo>
                    <a:pt x="692" y="21088"/>
                  </a:lnTo>
                  <a:lnTo>
                    <a:pt x="1474" y="20997"/>
                  </a:lnTo>
                  <a:lnTo>
                    <a:pt x="2291" y="20866"/>
                  </a:lnTo>
                  <a:lnTo>
                    <a:pt x="3108" y="20787"/>
                  </a:lnTo>
                  <a:lnTo>
                    <a:pt x="3907" y="20721"/>
                  </a:lnTo>
                  <a:lnTo>
                    <a:pt x="4653" y="20695"/>
                  </a:lnTo>
                  <a:lnTo>
                    <a:pt x="5364" y="20695"/>
                  </a:lnTo>
                  <a:lnTo>
                    <a:pt x="5701" y="20721"/>
                  </a:lnTo>
                  <a:lnTo>
                    <a:pt x="6057" y="20761"/>
                  </a:lnTo>
                  <a:lnTo>
                    <a:pt x="6323" y="20813"/>
                  </a:lnTo>
                  <a:lnTo>
                    <a:pt x="6625" y="20892"/>
                  </a:lnTo>
                  <a:close/>
                </a:path>
              </a:pathLst>
            </a:custGeom>
            <a:solidFill>
              <a:srgbClr val="0066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22086833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1911351" y="937381"/>
            <a:ext cx="8369300" cy="449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60363" indent="-360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28257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cs-CZ" altLang="cs-CZ" sz="2200" b="1" dirty="0">
                <a:solidFill>
                  <a:srgbClr val="D5A315"/>
                </a:solidFill>
                <a:latin typeface="+mn-lt"/>
              </a:rPr>
              <a:t>Agentura ochrany přírody a krajiny České republiky (AOPK ČR) mj.</a:t>
            </a:r>
          </a:p>
          <a:p>
            <a:pPr eaLnBrk="1" hangingPunct="1">
              <a:spcBef>
                <a:spcPct val="20000"/>
              </a:spcBef>
              <a:buClr>
                <a:schemeClr val="accent4"/>
              </a:buClr>
              <a:buFont typeface="Wingdings 3" panose="05040102010807070707" pitchFamily="18" charset="2"/>
              <a:buChar char="Æ"/>
              <a:defRPr/>
            </a:pPr>
            <a:r>
              <a:rPr lang="cs-CZ" altLang="cs-CZ" sz="2200" dirty="0" smtClean="0">
                <a:latin typeface="+mn-lt"/>
              </a:rPr>
              <a:t>Organizační složka státu zřízená od 1. 1. 2015 zákonem č. 114/1992 Sb., o ochraně přírody  a krajiny v platném znění (ZOPK) s územní působností v celé České republice se sídlem v Praze</a:t>
            </a:r>
          </a:p>
          <a:p>
            <a:pPr eaLnBrk="1" hangingPunct="1">
              <a:spcBef>
                <a:spcPct val="20000"/>
              </a:spcBef>
              <a:buClr>
                <a:schemeClr val="accent4"/>
              </a:buClr>
              <a:buFont typeface="Wingdings 3" panose="05040102010807070707" pitchFamily="18" charset="2"/>
              <a:buChar char="Æ"/>
              <a:defRPr/>
            </a:pPr>
            <a:r>
              <a:rPr lang="cs-CZ" altLang="cs-CZ" sz="2200" b="1" dirty="0">
                <a:solidFill>
                  <a:srgbClr val="92D050"/>
                </a:solidFill>
                <a:latin typeface="+mn-lt"/>
              </a:rPr>
              <a:t>Vykonává státní správu </a:t>
            </a:r>
            <a:r>
              <a:rPr lang="cs-CZ" altLang="cs-CZ" sz="2200" dirty="0" smtClean="0">
                <a:latin typeface="+mn-lt"/>
              </a:rPr>
              <a:t>a pečuje o </a:t>
            </a:r>
            <a:r>
              <a:rPr lang="cs-CZ" altLang="cs-CZ" sz="2200" b="1" dirty="0">
                <a:solidFill>
                  <a:srgbClr val="92D050"/>
                </a:solidFill>
                <a:latin typeface="+mn-lt"/>
              </a:rPr>
              <a:t>25 chráněných krajinných oblastí a stovky maloplošných zvláště chráněných území </a:t>
            </a:r>
            <a:r>
              <a:rPr lang="cs-CZ" altLang="cs-CZ" sz="2200" dirty="0" smtClean="0">
                <a:latin typeface="+mn-lt"/>
              </a:rPr>
              <a:t>v kategoriích NPR, NPP a jejich ochranných pásem; PR a PP (na území CHKO) a jejich OP</a:t>
            </a:r>
          </a:p>
          <a:p>
            <a:pPr eaLnBrk="1" hangingPunct="1">
              <a:spcBef>
                <a:spcPct val="20000"/>
              </a:spcBef>
              <a:buClr>
                <a:schemeClr val="accent4"/>
              </a:buClr>
              <a:buFont typeface="Wingdings 3" panose="05040102010807070707" pitchFamily="18" charset="2"/>
              <a:buChar char="Æ"/>
              <a:defRPr/>
            </a:pPr>
            <a:r>
              <a:rPr lang="cs-CZ" altLang="cs-CZ" sz="2200" dirty="0" smtClean="0">
                <a:latin typeface="+mn-lt"/>
              </a:rPr>
              <a:t>Vykonává </a:t>
            </a:r>
            <a:r>
              <a:rPr lang="cs-CZ" altLang="cs-CZ" sz="2200" b="1" dirty="0">
                <a:solidFill>
                  <a:srgbClr val="92D050"/>
                </a:solidFill>
                <a:latin typeface="+mn-lt"/>
              </a:rPr>
              <a:t>odbornou, osvětovou, vzdělávací, výchovnou </a:t>
            </a:r>
            <a:r>
              <a:rPr lang="cs-CZ" altLang="cs-CZ" sz="2200" b="1" dirty="0" smtClean="0">
                <a:solidFill>
                  <a:srgbClr val="92D050"/>
                </a:solidFill>
                <a:latin typeface="+mn-lt"/>
              </a:rPr>
              <a:t>                          a </a:t>
            </a:r>
            <a:r>
              <a:rPr lang="cs-CZ" altLang="cs-CZ" sz="2200" b="1" dirty="0">
                <a:solidFill>
                  <a:srgbClr val="92D050"/>
                </a:solidFill>
                <a:latin typeface="+mn-lt"/>
              </a:rPr>
              <a:t>informační činnost</a:t>
            </a:r>
          </a:p>
          <a:p>
            <a:pPr eaLnBrk="1" hangingPunct="1">
              <a:spcBef>
                <a:spcPct val="20000"/>
              </a:spcBef>
              <a:buClr>
                <a:schemeClr val="accent4"/>
              </a:buClr>
              <a:buFont typeface="Wingdings 3" panose="05040102010807070707" pitchFamily="18" charset="2"/>
              <a:buChar char="Æ"/>
              <a:defRPr/>
            </a:pPr>
            <a:r>
              <a:rPr lang="cs-CZ" altLang="cs-CZ" sz="2200" dirty="0">
                <a:latin typeface="+mn-lt"/>
              </a:rPr>
              <a:t>Zajišťuje administraci dotačních programů včetně kontroly </a:t>
            </a:r>
            <a:r>
              <a:rPr lang="cs-CZ" altLang="cs-CZ" sz="2200" dirty="0" smtClean="0">
                <a:latin typeface="+mn-lt"/>
              </a:rPr>
              <a:t>                    a monitoringu </a:t>
            </a:r>
            <a:r>
              <a:rPr lang="cs-CZ" altLang="cs-CZ" sz="2200" dirty="0">
                <a:latin typeface="+mn-lt"/>
              </a:rPr>
              <a:t>a vybraných evropských fondů  (OP ŽP) </a:t>
            </a:r>
          </a:p>
          <a:p>
            <a:pPr eaLnBrk="1" hangingPunct="1">
              <a:spcBef>
                <a:spcPct val="20000"/>
              </a:spcBef>
              <a:buClr>
                <a:schemeClr val="accent4"/>
              </a:buClr>
              <a:buFont typeface="Wingdings 3" panose="05040102010807070707" pitchFamily="18" charset="2"/>
              <a:buChar char="Æ"/>
              <a:defRPr/>
            </a:pPr>
            <a:r>
              <a:rPr lang="cs-CZ" altLang="cs-CZ" sz="2200" dirty="0">
                <a:latin typeface="+mn-lt"/>
              </a:rPr>
              <a:t>Zajišťuje odbornou podporu výkonu státní </a:t>
            </a:r>
            <a:r>
              <a:rPr lang="cs-CZ" altLang="cs-CZ" sz="2200" dirty="0" smtClean="0">
                <a:latin typeface="+mn-lt"/>
              </a:rPr>
              <a:t>správy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566990" y="269896"/>
            <a:ext cx="6777037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3000" b="1" dirty="0">
                <a:solidFill>
                  <a:srgbClr val="006047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AOPK ČR</a:t>
            </a:r>
          </a:p>
        </p:txBody>
      </p:sp>
    </p:spTree>
    <p:extLst>
      <p:ext uri="{BB962C8B-B14F-4D97-AF65-F5344CB8AC3E}">
        <p14:creationId xmlns:p14="http://schemas.microsoft.com/office/powerpoint/2010/main" val="35649083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985169" y="939762"/>
            <a:ext cx="7991475" cy="583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42913" indent="-442913" defTabSz="360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57275" indent="-342900" defTabSz="360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579563" indent="-342900" defTabSz="360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2101850" indent="-342900" defTabSz="360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624138" indent="-342900" defTabSz="3603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3081338" indent="-342900" defTabSz="360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538538" indent="-342900" defTabSz="360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995738" indent="-342900" defTabSz="360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452938" indent="-342900" defTabSz="3603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accent4"/>
              </a:buClr>
              <a:buFont typeface="Wingdings 3" panose="05040102010807070707" pitchFamily="18" charset="2"/>
              <a:buChar char="Æ"/>
              <a:defRPr/>
            </a:pPr>
            <a:r>
              <a:rPr lang="cs-CZ" altLang="cs-CZ" sz="2000" dirty="0">
                <a:latin typeface="+mn-lt"/>
              </a:rPr>
              <a:t>AOPK ČR vydává z kapacitních důvodů </a:t>
            </a:r>
            <a:r>
              <a:rPr lang="cs-CZ" altLang="cs-CZ" sz="2000" b="1" dirty="0">
                <a:solidFill>
                  <a:srgbClr val="D5A315"/>
                </a:solidFill>
                <a:latin typeface="+mn-lt"/>
              </a:rPr>
              <a:t>odborná </a:t>
            </a:r>
            <a:r>
              <a:rPr lang="cs-CZ" altLang="cs-CZ" sz="2000" dirty="0">
                <a:latin typeface="+mn-lt"/>
              </a:rPr>
              <a:t>v </a:t>
            </a:r>
            <a:r>
              <a:rPr lang="cs-CZ" altLang="cs-CZ" sz="2000" b="1" dirty="0">
                <a:solidFill>
                  <a:srgbClr val="92D050"/>
                </a:solidFill>
                <a:latin typeface="+mn-lt"/>
              </a:rPr>
              <a:t>mnohem menší míře</a:t>
            </a:r>
            <a:r>
              <a:rPr lang="cs-CZ" altLang="cs-CZ" sz="2000" dirty="0">
                <a:latin typeface="+mn-lt"/>
              </a:rPr>
              <a:t>, než v minulosti., např. v těchto tématech ochrany dřevin: </a:t>
            </a:r>
          </a:p>
          <a:p>
            <a:pPr marL="990575" lvl="1" indent="-276218" defTabSz="538149">
              <a:buClr>
                <a:srgbClr val="84BF41"/>
              </a:buClr>
              <a:buFont typeface="Wingdings" pitchFamily="2" charset="2"/>
              <a:buChar char="§"/>
              <a:defRPr/>
            </a:pPr>
            <a:r>
              <a:rPr lang="cs-CZ" altLang="cs-CZ" dirty="0">
                <a:latin typeface="+mn-lt"/>
              </a:rPr>
              <a:t>Posouzení funkčního a estetického významu, zdravotního stavu, vitality a perspektivy dřevin, včetně vlivu nedovoleného zásahu do dřevin</a:t>
            </a:r>
          </a:p>
          <a:p>
            <a:pPr marL="990575" lvl="1" indent="-276218" defTabSz="538149">
              <a:buClr>
                <a:srgbClr val="84BF41"/>
              </a:buClr>
              <a:buFont typeface="Wingdings" pitchFamily="2" charset="2"/>
              <a:buChar char="§"/>
              <a:defRPr/>
            </a:pPr>
            <a:r>
              <a:rPr lang="cs-CZ" altLang="cs-CZ" dirty="0">
                <a:latin typeface="+mn-lt"/>
              </a:rPr>
              <a:t>posouzení ekologické hodnoty dřevin </a:t>
            </a:r>
          </a:p>
          <a:p>
            <a:pPr marL="990575" lvl="1" indent="-276218" defTabSz="538149">
              <a:buClr>
                <a:srgbClr val="84BF41"/>
              </a:buClr>
              <a:buFont typeface="Wingdings" pitchFamily="2" charset="2"/>
              <a:buChar char="§"/>
              <a:defRPr/>
            </a:pPr>
            <a:r>
              <a:rPr lang="cs-CZ" altLang="cs-CZ" dirty="0">
                <a:latin typeface="+mn-lt"/>
              </a:rPr>
              <a:t>posouzení dřeviny z hlediska bezpečnostního, navržení vhodného zásahu do dřeviny v případě, že to její stav bude vyžadovat</a:t>
            </a:r>
          </a:p>
          <a:p>
            <a:pPr marL="990575" lvl="1" indent="-276218" defTabSz="538149">
              <a:buClr>
                <a:srgbClr val="84BF41"/>
              </a:buClr>
              <a:buFont typeface="Wingdings" pitchFamily="2" charset="2"/>
              <a:buChar char="§"/>
              <a:defRPr/>
            </a:pPr>
            <a:r>
              <a:rPr lang="cs-CZ" altLang="cs-CZ" dirty="0">
                <a:latin typeface="+mn-lt"/>
              </a:rPr>
              <a:t>posouzení návrhu na vyhlášení či ošetření památných stromů</a:t>
            </a:r>
          </a:p>
          <a:p>
            <a:pPr eaLnBrk="1" hangingPunct="1">
              <a:spcBef>
                <a:spcPct val="20000"/>
              </a:spcBef>
              <a:buClr>
                <a:schemeClr val="accent4"/>
              </a:buClr>
              <a:buFont typeface="Wingdings 3" panose="05040102010807070707" pitchFamily="18" charset="2"/>
              <a:buChar char="Æ"/>
              <a:defRPr/>
            </a:pPr>
            <a:r>
              <a:rPr lang="cs-CZ" altLang="cs-CZ" sz="2000" dirty="0">
                <a:latin typeface="+mn-lt"/>
              </a:rPr>
              <a:t>Výrazné </a:t>
            </a:r>
            <a:r>
              <a:rPr lang="cs-CZ" altLang="cs-CZ" sz="2000" b="1" dirty="0">
                <a:solidFill>
                  <a:srgbClr val="D5A315"/>
                </a:solidFill>
                <a:latin typeface="+mn-lt"/>
              </a:rPr>
              <a:t>omezení kapacity AOPK ČR </a:t>
            </a:r>
            <a:r>
              <a:rPr lang="cs-CZ" altLang="cs-CZ" sz="2000" dirty="0">
                <a:latin typeface="+mn-lt"/>
              </a:rPr>
              <a:t>z důvodu </a:t>
            </a:r>
            <a:r>
              <a:rPr lang="cs-CZ" altLang="cs-CZ" sz="2000" dirty="0" err="1">
                <a:latin typeface="+mn-lt"/>
              </a:rPr>
              <a:t>prioritizace</a:t>
            </a:r>
            <a:r>
              <a:rPr lang="cs-CZ" altLang="cs-CZ" sz="2000" dirty="0">
                <a:latin typeface="+mn-lt"/>
              </a:rPr>
              <a:t> zákonných povinností vyplývajícího z nedostatku lidských zdrojů</a:t>
            </a:r>
          </a:p>
          <a:p>
            <a:pPr eaLnBrk="1" hangingPunct="1">
              <a:spcBef>
                <a:spcPct val="20000"/>
              </a:spcBef>
              <a:buClr>
                <a:schemeClr val="accent4"/>
              </a:buClr>
              <a:buFont typeface="Wingdings 3" panose="05040102010807070707" pitchFamily="18" charset="2"/>
              <a:buChar char="Æ"/>
              <a:defRPr/>
            </a:pPr>
            <a:r>
              <a:rPr lang="cs-CZ" altLang="cs-CZ" sz="2000" dirty="0">
                <a:latin typeface="+mn-lt"/>
              </a:rPr>
              <a:t>V rámci </a:t>
            </a:r>
            <a:r>
              <a:rPr lang="cs-CZ" altLang="cs-CZ" sz="2000" b="1" dirty="0">
                <a:solidFill>
                  <a:srgbClr val="D5A315"/>
                </a:solidFill>
                <a:latin typeface="+mn-lt"/>
              </a:rPr>
              <a:t>odborné podpory výkonu státní správy </a:t>
            </a:r>
            <a:r>
              <a:rPr lang="cs-CZ" altLang="cs-CZ" sz="2000" dirty="0">
                <a:latin typeface="+mn-lt"/>
              </a:rPr>
              <a:t>pro orgány státní správy (krajské úřady, MŽP, ČIŽP, apod.) vypracovává AOPK ČR</a:t>
            </a:r>
            <a:r>
              <a:rPr lang="cs-CZ" altLang="cs-CZ" sz="2000" b="1" dirty="0">
                <a:solidFill>
                  <a:srgbClr val="D5A315"/>
                </a:solidFill>
                <a:latin typeface="+mn-lt"/>
              </a:rPr>
              <a:t> zdarma </a:t>
            </a:r>
            <a:r>
              <a:rPr lang="cs-CZ" altLang="cs-CZ" sz="2000" dirty="0">
                <a:latin typeface="+mn-lt"/>
              </a:rPr>
              <a:t>odborná stanoviska (jinak jsou zpoplatněna) </a:t>
            </a:r>
          </a:p>
          <a:p>
            <a:pPr>
              <a:spcBef>
                <a:spcPct val="20000"/>
              </a:spcBef>
              <a:buClr>
                <a:schemeClr val="accent4"/>
              </a:buClr>
              <a:buFont typeface="Wingdings 3" panose="05040102010807070707" pitchFamily="18" charset="2"/>
              <a:buChar char="Æ"/>
              <a:defRPr/>
            </a:pPr>
            <a:r>
              <a:rPr lang="cs-CZ" altLang="cs-CZ" sz="2000" dirty="0">
                <a:latin typeface="+mn-lt"/>
              </a:rPr>
              <a:t>AOPK ČR vypracovává </a:t>
            </a:r>
            <a:r>
              <a:rPr lang="cs-CZ" altLang="cs-CZ" sz="2000" b="1" dirty="0">
                <a:solidFill>
                  <a:srgbClr val="D5A315"/>
                </a:solidFill>
                <a:latin typeface="+mn-lt"/>
              </a:rPr>
              <a:t>znalecké posudky </a:t>
            </a:r>
            <a:r>
              <a:rPr lang="cs-CZ" altLang="cs-CZ" sz="2000" dirty="0">
                <a:latin typeface="+mn-lt"/>
              </a:rPr>
              <a:t>zejména pro orgány státní správy na základě usnesení OOP podle § 56 správního řádu. Jde zejména o výjimečné, velmi závažné a odůvodněné případy. Za zpracování ZP účtuje </a:t>
            </a:r>
            <a:r>
              <a:rPr lang="cs-CZ" altLang="cs-CZ" sz="2000" dirty="0" smtClean="0">
                <a:latin typeface="+mn-lt"/>
              </a:rPr>
              <a:t>Agentura. </a:t>
            </a:r>
            <a:endParaRPr lang="cs-CZ" altLang="cs-CZ" sz="2000" dirty="0">
              <a:latin typeface="+mn-lt"/>
            </a:endParaRPr>
          </a:p>
          <a:p>
            <a:pPr eaLnBrk="1" hangingPunct="1">
              <a:spcBef>
                <a:spcPct val="20000"/>
              </a:spcBef>
              <a:buClr>
                <a:schemeClr val="folHlink"/>
              </a:buClr>
              <a:buFont typeface="Wingdings 3" panose="05040102010807070707" pitchFamily="18" charset="2"/>
              <a:buChar char="Æ"/>
              <a:defRPr/>
            </a:pPr>
            <a:endParaRPr lang="cs-CZ" altLang="cs-CZ" sz="2000" b="1" dirty="0"/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1924052" y="271464"/>
            <a:ext cx="8113713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cs-CZ" altLang="cs-CZ" sz="3000" b="1" dirty="0">
                <a:solidFill>
                  <a:srgbClr val="006047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PODPORA VÝKONU STÁTNÍ SPRÁVY</a:t>
            </a:r>
          </a:p>
        </p:txBody>
      </p:sp>
    </p:spTree>
    <p:extLst>
      <p:ext uri="{BB962C8B-B14F-4D97-AF65-F5344CB8AC3E}">
        <p14:creationId xmlns:p14="http://schemas.microsoft.com/office/powerpoint/2010/main" val="19594101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1936752" y="1047751"/>
            <a:ext cx="6426198" cy="43053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1" rIns="68580" bIns="34291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cs-CZ" altLang="cs-CZ" b="1" dirty="0" smtClean="0">
                <a:solidFill>
                  <a:srgbClr val="D5A315"/>
                </a:solidFill>
              </a:rPr>
              <a:t>PROČ VZNIKLY STANDARDY?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cs-CZ" altLang="cs-CZ" sz="1200" b="1" dirty="0">
              <a:solidFill>
                <a:srgbClr val="D5A315"/>
              </a:solidFill>
            </a:endParaRPr>
          </a:p>
          <a:p>
            <a:pPr marL="361950" indent="-276225" eaLnBrk="1" hangingPunct="1">
              <a:lnSpc>
                <a:spcPct val="80000"/>
              </a:lnSpc>
              <a:buClr>
                <a:schemeClr val="accent4"/>
              </a:buClr>
              <a:buFont typeface="Wingdings 3" panose="05040102010807070707" pitchFamily="18" charset="2"/>
              <a:buChar char="Æ"/>
            </a:pPr>
            <a:r>
              <a:rPr lang="cs-CZ" altLang="cs-CZ" sz="2400" dirty="0"/>
              <a:t>Absence kvalitních </a:t>
            </a:r>
            <a:r>
              <a:rPr lang="cs-CZ" altLang="cs-CZ" sz="2400" dirty="0" smtClean="0"/>
              <a:t>norem</a:t>
            </a:r>
          </a:p>
          <a:p>
            <a:pPr marL="361950" indent="-276225" eaLnBrk="1" hangingPunct="1">
              <a:lnSpc>
                <a:spcPct val="80000"/>
              </a:lnSpc>
              <a:buClr>
                <a:schemeClr val="accent4"/>
              </a:buClr>
              <a:buFont typeface="Wingdings 3" panose="05040102010807070707" pitchFamily="18" charset="2"/>
              <a:buChar char="Æ"/>
            </a:pPr>
            <a:r>
              <a:rPr lang="cs-CZ" altLang="cs-CZ" sz="2400" dirty="0" smtClean="0"/>
              <a:t>Nedostatečně </a:t>
            </a:r>
            <a:r>
              <a:rPr lang="cs-CZ" altLang="cs-CZ" sz="2400" dirty="0"/>
              <a:t>efektivní čerpání </a:t>
            </a:r>
            <a:r>
              <a:rPr lang="cs-CZ" altLang="cs-CZ" sz="2400" dirty="0" smtClean="0"/>
              <a:t>finančních </a:t>
            </a:r>
            <a:r>
              <a:rPr lang="cs-CZ" altLang="cs-CZ" sz="2400" dirty="0"/>
              <a:t>prostředků </a:t>
            </a:r>
            <a:r>
              <a:rPr lang="cs-CZ" altLang="cs-CZ" sz="2400" dirty="0" smtClean="0"/>
              <a:t>z </a:t>
            </a:r>
            <a:r>
              <a:rPr lang="cs-CZ" altLang="cs-CZ" sz="2400" dirty="0"/>
              <a:t>krajinotvorných programů </a:t>
            </a:r>
            <a:endParaRPr lang="cs-CZ" altLang="cs-CZ" sz="2400" dirty="0" smtClean="0"/>
          </a:p>
          <a:p>
            <a:pPr marL="361950" indent="-276225" eaLnBrk="1" hangingPunct="1">
              <a:lnSpc>
                <a:spcPct val="80000"/>
              </a:lnSpc>
              <a:buClr>
                <a:schemeClr val="accent4"/>
              </a:buClr>
              <a:buFont typeface="Wingdings 3" panose="05040102010807070707" pitchFamily="18" charset="2"/>
              <a:buChar char="Æ"/>
            </a:pPr>
            <a:r>
              <a:rPr lang="cs-CZ" altLang="cs-CZ" sz="2400" dirty="0"/>
              <a:t>Nedostatečné sjednocení pojmů pro </a:t>
            </a:r>
            <a:r>
              <a:rPr lang="cs-CZ" altLang="cs-CZ" sz="2400" dirty="0" smtClean="0"/>
              <a:t>významnou </a:t>
            </a:r>
            <a:r>
              <a:rPr lang="cs-CZ" altLang="cs-CZ" sz="2400" dirty="0"/>
              <a:t>část podporovaných </a:t>
            </a:r>
            <a:r>
              <a:rPr lang="cs-CZ" altLang="cs-CZ" sz="2400" dirty="0" smtClean="0"/>
              <a:t>činností</a:t>
            </a:r>
            <a:endParaRPr lang="cs-CZ" altLang="cs-CZ" sz="2400" dirty="0"/>
          </a:p>
          <a:p>
            <a:pPr eaLnBrk="1" hangingPunct="1">
              <a:lnSpc>
                <a:spcPct val="80000"/>
              </a:lnSpc>
              <a:buClr>
                <a:schemeClr val="folHlink"/>
              </a:buClr>
              <a:buFont typeface="Wingdings 3" panose="05040102010807070707" pitchFamily="18" charset="2"/>
              <a:buNone/>
            </a:pPr>
            <a:endParaRPr lang="cs-CZ" altLang="cs-CZ" sz="2400" dirty="0"/>
          </a:p>
          <a:p>
            <a:pPr eaLnBrk="1" hangingPunct="1">
              <a:lnSpc>
                <a:spcPct val="80000"/>
              </a:lnSpc>
              <a:buClr>
                <a:schemeClr val="folHlink"/>
              </a:buClr>
              <a:buFont typeface="Wingdings 3" panose="05040102010807070707" pitchFamily="18" charset="2"/>
              <a:buNone/>
            </a:pPr>
            <a:r>
              <a:rPr lang="cs-CZ" altLang="cs-CZ" sz="2400" dirty="0"/>
              <a:t>		   Nedostatečná komunikace </a:t>
            </a:r>
          </a:p>
          <a:p>
            <a:pPr eaLnBrk="1" hangingPunct="1">
              <a:lnSpc>
                <a:spcPct val="80000"/>
              </a:lnSpc>
              <a:buClr>
                <a:schemeClr val="folHlink"/>
              </a:buClr>
              <a:buFont typeface="Wingdings 3" panose="05040102010807070707" pitchFamily="18" charset="2"/>
              <a:buNone/>
            </a:pPr>
            <a:r>
              <a:rPr lang="cs-CZ" altLang="cs-CZ" sz="2400" dirty="0"/>
              <a:t>		   mezi zainteresovanými </a:t>
            </a:r>
          </a:p>
          <a:p>
            <a:pPr eaLnBrk="1" hangingPunct="1">
              <a:lnSpc>
                <a:spcPct val="80000"/>
              </a:lnSpc>
              <a:buClr>
                <a:schemeClr val="folHlink"/>
              </a:buClr>
              <a:buFont typeface="Wingdings 3" panose="05040102010807070707" pitchFamily="18" charset="2"/>
              <a:buNone/>
            </a:pPr>
            <a:r>
              <a:rPr lang="cs-CZ" altLang="cs-CZ" sz="2400" dirty="0"/>
              <a:t>	          	   subjekty</a:t>
            </a:r>
          </a:p>
        </p:txBody>
      </p:sp>
      <p:sp>
        <p:nvSpPr>
          <p:cNvPr id="16387" name="Text Box 4"/>
          <p:cNvSpPr txBox="1">
            <a:spLocks noChangeArrowheads="1"/>
          </p:cNvSpPr>
          <p:nvPr/>
        </p:nvSpPr>
        <p:spPr bwMode="auto">
          <a:xfrm>
            <a:off x="1362075" y="124838"/>
            <a:ext cx="9248775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cs-CZ" altLang="cs-CZ" sz="3000" b="1" dirty="0">
                <a:solidFill>
                  <a:srgbClr val="006047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STANDARDY PÉČE O PŘÍRODU A KRAJINU</a:t>
            </a:r>
          </a:p>
        </p:txBody>
      </p:sp>
      <p:pic>
        <p:nvPicPr>
          <p:cNvPr id="123909" name="Picture 5" descr="3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0993" y="1369726"/>
            <a:ext cx="3212307" cy="3635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AutoShape 12"/>
          <p:cNvSpPr>
            <a:spLocks noChangeArrowheads="1"/>
          </p:cNvSpPr>
          <p:nvPr/>
        </p:nvSpPr>
        <p:spPr bwMode="auto">
          <a:xfrm>
            <a:off x="2098675" y="4508503"/>
            <a:ext cx="731839" cy="363537"/>
          </a:xfrm>
          <a:prstGeom prst="notchedRightArrow">
            <a:avLst>
              <a:gd name="adj1" fmla="val 50000"/>
              <a:gd name="adj2" fmla="val 50328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>
              <a:cs typeface="Arial" panose="020B0604020202020204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7855745" y="5005389"/>
            <a:ext cx="203453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451"/>
              </a:spcAft>
            </a:pPr>
            <a:r>
              <a:rPr lang="cs-CZ" sz="1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Kresba: Pavel Štěrba, AOPK ČR</a:t>
            </a:r>
          </a:p>
        </p:txBody>
      </p:sp>
    </p:spTree>
    <p:extLst>
      <p:ext uri="{BB962C8B-B14F-4D97-AF65-F5344CB8AC3E}">
        <p14:creationId xmlns:p14="http://schemas.microsoft.com/office/powerpoint/2010/main" val="29199964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3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1666874" y="1159906"/>
            <a:ext cx="6953251" cy="4764643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1" rIns="68580" bIns="34291" numCol="1" rtlCol="0" anchor="t" anchorCtr="0" compatLnSpc="1">
            <a:prstTxWarp prst="textNoShape">
              <a:avLst/>
            </a:prstTxWarp>
            <a:noAutofit/>
          </a:bodyPr>
          <a:lstStyle/>
          <a:p>
            <a:pPr marL="361950" indent="-266700" eaLnBrk="1" hangingPunct="1">
              <a:lnSpc>
                <a:spcPct val="90000"/>
              </a:lnSpc>
              <a:buClr>
                <a:schemeClr val="accent4"/>
              </a:buClr>
              <a:buFont typeface="Wingdings 3" pitchFamily="18" charset="2"/>
              <a:buChar char="Æ"/>
              <a:tabLst>
                <a:tab pos="85725" algn="l"/>
              </a:tabLst>
              <a:defRPr/>
            </a:pPr>
            <a:r>
              <a:rPr lang="cs-CZ" altLang="cs-CZ" sz="2200" b="1" dirty="0">
                <a:solidFill>
                  <a:srgbClr val="92D050"/>
                </a:solidFill>
              </a:rPr>
              <a:t>Doporučením</a:t>
            </a:r>
            <a:r>
              <a:rPr lang="cs-CZ" altLang="cs-CZ" sz="2200" dirty="0"/>
              <a:t> stanovujícím </a:t>
            </a:r>
            <a:r>
              <a:rPr lang="cs-CZ" altLang="cs-CZ" sz="2200" b="1" dirty="0">
                <a:solidFill>
                  <a:srgbClr val="D5A315"/>
                </a:solidFill>
              </a:rPr>
              <a:t>parametry výstupů </a:t>
            </a:r>
            <a:r>
              <a:rPr lang="cs-CZ" altLang="cs-CZ" sz="2200" b="1" dirty="0" smtClean="0">
                <a:solidFill>
                  <a:srgbClr val="D5A315"/>
                </a:solidFill>
              </a:rPr>
              <a:t>                     </a:t>
            </a:r>
            <a:r>
              <a:rPr lang="cs-CZ" altLang="cs-CZ" sz="2200" dirty="0" smtClean="0"/>
              <a:t>a </a:t>
            </a:r>
            <a:r>
              <a:rPr lang="cs-CZ" altLang="cs-CZ" sz="2200" dirty="0"/>
              <a:t>technický </a:t>
            </a:r>
            <a:r>
              <a:rPr lang="cs-CZ" altLang="cs-CZ" sz="2200" b="1" dirty="0">
                <a:solidFill>
                  <a:srgbClr val="D5A315"/>
                </a:solidFill>
              </a:rPr>
              <a:t>popis postupů </a:t>
            </a:r>
            <a:r>
              <a:rPr lang="cs-CZ" altLang="cs-CZ" sz="2200" dirty="0"/>
              <a:t>jednotlivých činností běžně realizovaných v oblasti péče o přírodu a krajinu včetně vlastností použitých materiálů, výrobků a definice pojmů </a:t>
            </a:r>
          </a:p>
          <a:p>
            <a:pPr marL="361950" indent="-266700" eaLnBrk="1" hangingPunct="1">
              <a:lnSpc>
                <a:spcPct val="90000"/>
              </a:lnSpc>
              <a:buClr>
                <a:schemeClr val="accent4"/>
              </a:buClr>
              <a:buFont typeface="Wingdings 3" pitchFamily="18" charset="2"/>
              <a:buChar char="Æ"/>
              <a:tabLst>
                <a:tab pos="85725" algn="l"/>
              </a:tabLst>
              <a:defRPr/>
            </a:pPr>
            <a:r>
              <a:rPr lang="cs-CZ" altLang="cs-CZ" sz="2200" dirty="0"/>
              <a:t>Postupně pokrývají jednotlivé oblasti péče o přírodu </a:t>
            </a:r>
            <a:r>
              <a:rPr lang="cs-CZ" altLang="cs-CZ" sz="2200" dirty="0" smtClean="0"/>
              <a:t>            a </a:t>
            </a:r>
            <a:r>
              <a:rPr lang="cs-CZ" altLang="cs-CZ" sz="2200" dirty="0"/>
              <a:t>krajinu  </a:t>
            </a:r>
          </a:p>
          <a:p>
            <a:pPr marL="361950" indent="-266700" eaLnBrk="1" hangingPunct="1">
              <a:lnSpc>
                <a:spcPct val="90000"/>
              </a:lnSpc>
              <a:buClr>
                <a:schemeClr val="accent4"/>
              </a:buClr>
              <a:buFont typeface="Wingdings 3" pitchFamily="18" charset="2"/>
              <a:buChar char="Æ"/>
              <a:tabLst>
                <a:tab pos="85725" algn="l"/>
              </a:tabLst>
              <a:defRPr/>
            </a:pPr>
            <a:r>
              <a:rPr lang="cs-CZ" altLang="cs-CZ" sz="2200" dirty="0"/>
              <a:t>Představují oborovou dohodu </a:t>
            </a:r>
          </a:p>
          <a:p>
            <a:pPr marL="361950" indent="-266700" eaLnBrk="1" hangingPunct="1">
              <a:lnSpc>
                <a:spcPct val="90000"/>
              </a:lnSpc>
              <a:buClr>
                <a:schemeClr val="accent4"/>
              </a:buClr>
              <a:buFont typeface="Wingdings 3" pitchFamily="18" charset="2"/>
              <a:buChar char="Æ"/>
              <a:tabLst>
                <a:tab pos="85725" algn="l"/>
              </a:tabLst>
              <a:defRPr/>
            </a:pPr>
            <a:r>
              <a:rPr lang="cs-CZ" altLang="cs-CZ" sz="2200" dirty="0"/>
              <a:t>Vycházejí z příkladů </a:t>
            </a:r>
            <a:r>
              <a:rPr lang="cs-CZ" altLang="cs-CZ" sz="2200" b="1" dirty="0">
                <a:solidFill>
                  <a:srgbClr val="D5A315"/>
                </a:solidFill>
              </a:rPr>
              <a:t>dobré praxe </a:t>
            </a:r>
            <a:r>
              <a:rPr lang="cs-CZ" altLang="cs-CZ" sz="2200" dirty="0"/>
              <a:t>v daném oboru </a:t>
            </a:r>
          </a:p>
          <a:p>
            <a:pPr marL="361950" indent="-266700" eaLnBrk="1" hangingPunct="1">
              <a:lnSpc>
                <a:spcPct val="90000"/>
              </a:lnSpc>
              <a:buClr>
                <a:schemeClr val="accent4"/>
              </a:buClr>
              <a:buFont typeface="Wingdings 3" pitchFamily="18" charset="2"/>
              <a:buChar char="Æ"/>
              <a:tabLst>
                <a:tab pos="85725" algn="l"/>
              </a:tabLst>
              <a:defRPr/>
            </a:pPr>
            <a:r>
              <a:rPr lang="cs-CZ" altLang="cs-CZ" sz="2200" dirty="0"/>
              <a:t>Nejsou právním dokumentem, ani podrobnou metodikou, nevykládají legislativu</a:t>
            </a:r>
          </a:p>
          <a:p>
            <a:pPr marL="361950" indent="-266700" eaLnBrk="1" hangingPunct="1">
              <a:lnSpc>
                <a:spcPct val="90000"/>
              </a:lnSpc>
              <a:buClr>
                <a:schemeClr val="accent4"/>
              </a:buClr>
              <a:buFont typeface="Wingdings 3" pitchFamily="18" charset="2"/>
              <a:buChar char="Æ"/>
              <a:tabLst>
                <a:tab pos="85725" algn="l"/>
              </a:tabLst>
              <a:defRPr/>
            </a:pPr>
            <a:r>
              <a:rPr lang="cs-CZ" altLang="cs-CZ" sz="2200" dirty="0"/>
              <a:t>Používání standardů lze zakotvit do smluv </a:t>
            </a:r>
          </a:p>
          <a:p>
            <a:pPr marL="361950" indent="-266700">
              <a:buClr>
                <a:schemeClr val="accent4"/>
              </a:buClr>
              <a:buFont typeface="Wingdings 3" pitchFamily="18" charset="2"/>
              <a:buChar char="Æ"/>
              <a:tabLst>
                <a:tab pos="85725" algn="l"/>
              </a:tabLst>
              <a:defRPr/>
            </a:pPr>
            <a:r>
              <a:rPr lang="cs-CZ" altLang="cs-CZ" sz="2200" dirty="0"/>
              <a:t>Partnerem AOPK ČR je </a:t>
            </a:r>
            <a:r>
              <a:rPr lang="cs-CZ" altLang="cs-CZ" sz="2200" b="1" dirty="0">
                <a:solidFill>
                  <a:srgbClr val="D5A315"/>
                </a:solidFill>
              </a:rPr>
              <a:t>akademická </a:t>
            </a:r>
            <a:r>
              <a:rPr lang="cs-CZ" altLang="cs-CZ" sz="2200" b="1" dirty="0">
                <a:solidFill>
                  <a:srgbClr val="D5A315"/>
                </a:solidFill>
              </a:rPr>
              <a:t>sféra</a:t>
            </a:r>
            <a:endParaRPr lang="cs-CZ" altLang="cs-CZ" sz="2200" b="1" dirty="0">
              <a:solidFill>
                <a:srgbClr val="D5A315"/>
              </a:solidFill>
            </a:endParaRP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2400302" y="254000"/>
            <a:ext cx="7448549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cs-CZ" altLang="cs-CZ" sz="3000" b="1" dirty="0">
                <a:solidFill>
                  <a:srgbClr val="006047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CO JSOU STANDARDY</a:t>
            </a:r>
            <a:r>
              <a:rPr lang="cs-CZ" altLang="cs-CZ" sz="1951" b="1" dirty="0">
                <a:solidFill>
                  <a:schemeClr val="bg1"/>
                </a:solidFill>
              </a:rPr>
              <a:t>?</a:t>
            </a:r>
          </a:p>
        </p:txBody>
      </p:sp>
      <p:pic>
        <p:nvPicPr>
          <p:cNvPr id="182277" name="Picture 5" descr="1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6363" y="1256743"/>
            <a:ext cx="2317751" cy="3663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élník 4"/>
          <p:cNvSpPr/>
          <p:nvPr/>
        </p:nvSpPr>
        <p:spPr>
          <a:xfrm>
            <a:off x="8893970" y="4991101"/>
            <a:ext cx="203453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451"/>
              </a:spcAft>
            </a:pPr>
            <a:r>
              <a:rPr lang="cs-CZ" sz="1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Kresba: Pavel Štěrba, AOPK ČR</a:t>
            </a:r>
          </a:p>
        </p:txBody>
      </p:sp>
    </p:spTree>
    <p:extLst>
      <p:ext uri="{BB962C8B-B14F-4D97-AF65-F5344CB8AC3E}">
        <p14:creationId xmlns:p14="http://schemas.microsoft.com/office/powerpoint/2010/main" val="32297872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82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82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obsah 2"/>
          <p:cNvSpPr>
            <a:spLocks noGrp="1"/>
          </p:cNvSpPr>
          <p:nvPr>
            <p:ph idx="4294967295"/>
          </p:nvPr>
        </p:nvSpPr>
        <p:spPr bwMode="auto">
          <a:xfrm>
            <a:off x="1457325" y="1257300"/>
            <a:ext cx="5724525" cy="442912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marL="266700" indent="-266700" eaLnBrk="1" hangingPunct="1">
              <a:lnSpc>
                <a:spcPct val="90000"/>
              </a:lnSpc>
              <a:buClr>
                <a:schemeClr val="accent4"/>
              </a:buClr>
              <a:buFont typeface="Wingdings 3" panose="05040102010807070707" pitchFamily="18" charset="2"/>
              <a:buChar char="Æ"/>
              <a:defRPr/>
            </a:pPr>
            <a:r>
              <a:rPr lang="cs-CZ" altLang="cs-CZ" sz="2000" dirty="0"/>
              <a:t>V případě arboristických standardů je </a:t>
            </a:r>
            <a:r>
              <a:rPr lang="cs-CZ" altLang="cs-CZ" sz="2200" b="1" dirty="0">
                <a:solidFill>
                  <a:srgbClr val="92D050"/>
                </a:solidFill>
              </a:rPr>
              <a:t>dlouhodobým a spolehlivým partnerem LDF MENDELU</a:t>
            </a:r>
          </a:p>
          <a:p>
            <a:pPr marL="266700" indent="-266700">
              <a:buClr>
                <a:schemeClr val="accent4"/>
              </a:buClr>
              <a:buFont typeface="Wingdings 3" panose="05040102010807070707" pitchFamily="18" charset="2"/>
              <a:buChar char="Æ"/>
              <a:defRPr/>
            </a:pPr>
            <a:r>
              <a:rPr lang="cs-CZ" altLang="cs-CZ" sz="2200" dirty="0"/>
              <a:t>Ve vývojovém týmu standardů další odborníci z různých subjektů (dle zaměření konkrétního standardu, např. ZF MENDELU, Společnost pro zahradní i krajinářskou tvorbu z. s., LDF ČZU, ČSOP)</a:t>
            </a:r>
          </a:p>
          <a:p>
            <a:pPr marL="266700" indent="-266700" eaLnBrk="1" hangingPunct="1">
              <a:lnSpc>
                <a:spcPct val="90000"/>
              </a:lnSpc>
              <a:buClr>
                <a:schemeClr val="accent4"/>
              </a:buClr>
              <a:buFont typeface="Wingdings 3" panose="05040102010807070707" pitchFamily="18" charset="2"/>
              <a:buChar char="Æ"/>
              <a:defRPr/>
            </a:pPr>
            <a:r>
              <a:rPr lang="cs-CZ" altLang="cs-CZ" sz="2200" b="1" dirty="0">
                <a:solidFill>
                  <a:srgbClr val="D5A315"/>
                </a:solidFill>
              </a:rPr>
              <a:t>Aktualizace standardu </a:t>
            </a:r>
            <a:r>
              <a:rPr lang="cs-CZ" altLang="cs-CZ" sz="2200" dirty="0"/>
              <a:t>dle potřeby (dílčí „technické“ ad hoc, větší s úpravou odborného textu ve spolupráci s autorským týmem, dalšími odborníky a s využitím veřejné, v případě zásadnější aktualizaci i odborné </a:t>
            </a:r>
            <a:r>
              <a:rPr lang="cs-CZ" altLang="cs-CZ" sz="2200" b="1" dirty="0" smtClean="0">
                <a:solidFill>
                  <a:srgbClr val="92D050"/>
                </a:solidFill>
              </a:rPr>
              <a:t>oponentury</a:t>
            </a:r>
            <a:endParaRPr lang="cs-CZ" altLang="cs-CZ" sz="2200" dirty="0">
              <a:cs typeface="Arial" panose="020B0604020202020204" pitchFamily="34" charset="0"/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804989" y="234952"/>
            <a:ext cx="8291512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cs-CZ" altLang="cs-CZ" sz="3000" b="1" dirty="0">
                <a:solidFill>
                  <a:srgbClr val="006047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STANDARDY PÉČE O PŘÍRODU A KRAJINU</a:t>
            </a:r>
          </a:p>
        </p:txBody>
      </p:sp>
      <p:pic>
        <p:nvPicPr>
          <p:cNvPr id="6" name="Obrázek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6175" y="1247440"/>
            <a:ext cx="2947989" cy="42872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64880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obsah 2"/>
          <p:cNvSpPr>
            <a:spLocks noGrp="1"/>
          </p:cNvSpPr>
          <p:nvPr>
            <p:ph idx="4294967295"/>
          </p:nvPr>
        </p:nvSpPr>
        <p:spPr bwMode="auto">
          <a:xfrm>
            <a:off x="1927224" y="1383965"/>
            <a:ext cx="5208588" cy="36703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eaLnBrk="1" hangingPunct="1">
              <a:spcAft>
                <a:spcPct val="50000"/>
              </a:spcAft>
              <a:buFontTx/>
              <a:buNone/>
              <a:defRPr/>
            </a:pPr>
            <a:r>
              <a:rPr lang="cs-CZ" altLang="cs-CZ" sz="2000" b="1" dirty="0">
                <a:solidFill>
                  <a:srgbClr val="D5A315"/>
                </a:solidFill>
              </a:rPr>
              <a:t>Struktura standardů</a:t>
            </a:r>
          </a:p>
          <a:p>
            <a:pPr marL="361950" indent="-361950" eaLnBrk="1" hangingPunct="1">
              <a:buClr>
                <a:schemeClr val="accent4"/>
              </a:buClr>
              <a:buFont typeface="Wingdings 3" pitchFamily="18" charset="2"/>
              <a:buChar char="Æ"/>
              <a:defRPr/>
            </a:pPr>
            <a:r>
              <a:rPr lang="cs-CZ" altLang="cs-CZ" sz="2000" dirty="0">
                <a:solidFill>
                  <a:srgbClr val="D5A315"/>
                </a:solidFill>
              </a:rPr>
              <a:t>Řada A: </a:t>
            </a:r>
            <a:r>
              <a:rPr lang="cs-CZ" altLang="cs-CZ" sz="2000" dirty="0"/>
              <a:t>Arboristické standardy </a:t>
            </a:r>
          </a:p>
          <a:p>
            <a:pPr marL="361950" indent="-361950" eaLnBrk="1" hangingPunct="1">
              <a:buClr>
                <a:schemeClr val="accent4"/>
              </a:buClr>
              <a:buFont typeface="Wingdings 3" pitchFamily="18" charset="2"/>
              <a:buChar char="Æ"/>
              <a:defRPr/>
            </a:pPr>
            <a:r>
              <a:rPr lang="cs-CZ" altLang="cs-CZ" sz="2000" dirty="0">
                <a:solidFill>
                  <a:srgbClr val="D5A315"/>
                </a:solidFill>
              </a:rPr>
              <a:t>Řada B: </a:t>
            </a:r>
            <a:r>
              <a:rPr lang="cs-CZ" altLang="cs-CZ" sz="2000" dirty="0"/>
              <a:t>Voda v krajině</a:t>
            </a:r>
          </a:p>
          <a:p>
            <a:pPr marL="361950" indent="-361950" eaLnBrk="1" hangingPunct="1">
              <a:buClr>
                <a:schemeClr val="accent4"/>
              </a:buClr>
              <a:buFont typeface="Wingdings 3" pitchFamily="18" charset="2"/>
              <a:buChar char="Æ"/>
              <a:defRPr/>
            </a:pPr>
            <a:r>
              <a:rPr lang="cs-CZ" altLang="cs-CZ" sz="2000" dirty="0">
                <a:solidFill>
                  <a:srgbClr val="D5A315"/>
                </a:solidFill>
              </a:rPr>
              <a:t>Řada C: </a:t>
            </a:r>
            <a:r>
              <a:rPr lang="cs-CZ" altLang="cs-CZ" sz="2000" dirty="0"/>
              <a:t>ÚSES a krajinotvorné prvky</a:t>
            </a:r>
          </a:p>
          <a:p>
            <a:pPr marL="361950" indent="-361950" eaLnBrk="1" hangingPunct="1">
              <a:buClr>
                <a:schemeClr val="accent4"/>
              </a:buClr>
              <a:buFont typeface="Wingdings 3" pitchFamily="18" charset="2"/>
              <a:buChar char="Æ"/>
              <a:defRPr/>
            </a:pPr>
            <a:r>
              <a:rPr lang="cs-CZ" altLang="cs-CZ" sz="2000" dirty="0">
                <a:solidFill>
                  <a:srgbClr val="D5A315"/>
                </a:solidFill>
              </a:rPr>
              <a:t>Řada D: </a:t>
            </a:r>
            <a:r>
              <a:rPr lang="cs-CZ" altLang="cs-CZ" sz="2000" dirty="0"/>
              <a:t>Péče o vybrané terestrické biotopy</a:t>
            </a:r>
          </a:p>
          <a:p>
            <a:pPr marL="361950" indent="-361950" eaLnBrk="1" hangingPunct="1">
              <a:buClr>
                <a:schemeClr val="accent4"/>
              </a:buClr>
              <a:buFont typeface="Wingdings 3" pitchFamily="18" charset="2"/>
              <a:buChar char="Æ"/>
              <a:defRPr/>
            </a:pPr>
            <a:r>
              <a:rPr lang="cs-CZ" altLang="cs-CZ" sz="2000" dirty="0">
                <a:solidFill>
                  <a:srgbClr val="D5A315"/>
                </a:solidFill>
              </a:rPr>
              <a:t>Řada E: </a:t>
            </a:r>
            <a:r>
              <a:rPr lang="cs-CZ" altLang="cs-CZ" sz="2000" dirty="0"/>
              <a:t>Speciální opatření druhové ochrany</a:t>
            </a:r>
          </a:p>
          <a:p>
            <a:pPr marL="361950" indent="-361950" eaLnBrk="1" hangingPunct="1">
              <a:buClr>
                <a:schemeClr val="accent4"/>
              </a:buClr>
              <a:buFont typeface="Wingdings 3" pitchFamily="18" charset="2"/>
              <a:buChar char="Æ"/>
              <a:defRPr/>
            </a:pPr>
            <a:r>
              <a:rPr lang="cs-CZ" altLang="cs-CZ" sz="2000" dirty="0">
                <a:solidFill>
                  <a:srgbClr val="D5A315"/>
                </a:solidFill>
              </a:rPr>
              <a:t>Řada F: </a:t>
            </a:r>
            <a:r>
              <a:rPr lang="cs-CZ" altLang="cs-CZ" sz="2000" dirty="0"/>
              <a:t>Návštěvnická infrastruktura</a:t>
            </a:r>
          </a:p>
          <a:p>
            <a:pPr marL="361950" indent="-361950">
              <a:buNone/>
              <a:defRPr/>
            </a:pPr>
            <a:r>
              <a:rPr lang="cs-CZ" altLang="cs-CZ" sz="2000" dirty="0"/>
              <a:t>	Schválené standardy dostupné zdarma v elektronické podobě na:</a:t>
            </a:r>
          </a:p>
          <a:p>
            <a:pPr eaLnBrk="1" hangingPunct="1">
              <a:spcBef>
                <a:spcPct val="45000"/>
              </a:spcBef>
              <a:buFontTx/>
              <a:buNone/>
              <a:defRPr/>
            </a:pPr>
            <a:r>
              <a:rPr lang="cs-CZ" altLang="cs-CZ" sz="2000" b="1" dirty="0">
                <a:solidFill>
                  <a:srgbClr val="1C40A4"/>
                </a:solidFill>
              </a:rPr>
              <a:t>		</a:t>
            </a:r>
            <a:r>
              <a:rPr lang="cs-CZ" altLang="cs-CZ" sz="2400" b="1" dirty="0">
                <a:solidFill>
                  <a:srgbClr val="1C40A4"/>
                </a:solidFill>
              </a:rPr>
              <a:t>    www.standardy.nature.cz</a:t>
            </a:r>
          </a:p>
          <a:p>
            <a:pPr eaLnBrk="1" hangingPunct="1">
              <a:buFontTx/>
              <a:buNone/>
              <a:defRPr/>
            </a:pPr>
            <a:endParaRPr lang="cs-CZ" altLang="cs-CZ" sz="2000" b="1" dirty="0"/>
          </a:p>
          <a:p>
            <a:pPr eaLnBrk="1" hangingPunct="1">
              <a:buFontTx/>
              <a:buNone/>
              <a:defRPr/>
            </a:pPr>
            <a:endParaRPr lang="cs-CZ" altLang="cs-CZ" sz="2000" b="1" dirty="0"/>
          </a:p>
        </p:txBody>
      </p:sp>
      <p:sp>
        <p:nvSpPr>
          <p:cNvPr id="20483" name="AutoShape 12"/>
          <p:cNvSpPr>
            <a:spLocks noChangeArrowheads="1"/>
          </p:cNvSpPr>
          <p:nvPr/>
        </p:nvSpPr>
        <p:spPr bwMode="auto">
          <a:xfrm>
            <a:off x="1927224" y="5059822"/>
            <a:ext cx="731837" cy="363537"/>
          </a:xfrm>
          <a:prstGeom prst="notchedRightArrow">
            <a:avLst>
              <a:gd name="adj1" fmla="val 50000"/>
              <a:gd name="adj2" fmla="val 50328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>
              <a:cs typeface="Arial" panose="020B0604020202020204" pitchFamily="34" charset="0"/>
            </a:endParaRPr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2040163" y="368302"/>
            <a:ext cx="8332564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pl-PL" altLang="cs-CZ" sz="3000" b="1" dirty="0">
                <a:solidFill>
                  <a:srgbClr val="006047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STANDARDY PÉČE O PŘÍRODU A KRAJINU</a:t>
            </a:r>
          </a:p>
        </p:txBody>
      </p:sp>
      <p:pic>
        <p:nvPicPr>
          <p:cNvPr id="6" name="Picture 4" descr="5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9676" y="1316038"/>
            <a:ext cx="3108325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bdélník 6"/>
          <p:cNvSpPr/>
          <p:nvPr/>
        </p:nvSpPr>
        <p:spPr>
          <a:xfrm>
            <a:off x="7559677" y="5335590"/>
            <a:ext cx="203453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451"/>
              </a:spcAft>
            </a:pPr>
            <a:r>
              <a:rPr lang="cs-CZ" sz="1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Kresba: Pavel Štěrba, AOPK ČR</a:t>
            </a:r>
          </a:p>
        </p:txBody>
      </p:sp>
    </p:spTree>
    <p:extLst>
      <p:ext uri="{BB962C8B-B14F-4D97-AF65-F5344CB8AC3E}">
        <p14:creationId xmlns:p14="http://schemas.microsoft.com/office/powerpoint/2010/main" val="13195950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obsah 2"/>
          <p:cNvSpPr>
            <a:spLocks noGrp="1"/>
          </p:cNvSpPr>
          <p:nvPr>
            <p:ph idx="4294967295"/>
          </p:nvPr>
        </p:nvSpPr>
        <p:spPr bwMode="auto">
          <a:xfrm>
            <a:off x="1915208" y="834986"/>
            <a:ext cx="8458200" cy="522922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2500" lnSpcReduction="10000"/>
          </a:bodyPr>
          <a:lstStyle/>
          <a:p>
            <a:pPr marL="266700" indent="-266700">
              <a:buClr>
                <a:schemeClr val="accent4"/>
              </a:buClr>
              <a:buFont typeface="Wingdings 3" pitchFamily="18" charset="2"/>
              <a:buChar char="Æ"/>
              <a:defRPr/>
            </a:pPr>
            <a:r>
              <a:rPr lang="cs-CZ" altLang="cs-CZ" sz="2200" b="1" dirty="0">
                <a:solidFill>
                  <a:srgbClr val="92D050"/>
                </a:solidFill>
              </a:rPr>
              <a:t>01 Kontroly, hodnocení, plánování</a:t>
            </a:r>
          </a:p>
          <a:p>
            <a:pPr marL="990600" lvl="1" indent="-276225" defTabSz="538149">
              <a:buClr>
                <a:srgbClr val="92D050"/>
              </a:buClr>
              <a:buFont typeface="Wingdings" pitchFamily="2" charset="2"/>
              <a:buChar char="§"/>
              <a:tabLst>
                <a:tab pos="1162050" algn="l"/>
              </a:tabLst>
              <a:defRPr/>
            </a:pPr>
            <a:r>
              <a:rPr lang="cs-CZ" altLang="cs-CZ" sz="1900" dirty="0"/>
              <a:t>01 001 Hodnocení stavu stromů </a:t>
            </a:r>
          </a:p>
          <a:p>
            <a:pPr marL="990600" lvl="1" indent="-276225" defTabSz="538149">
              <a:buClr>
                <a:srgbClr val="92D050"/>
              </a:buClr>
              <a:buFont typeface="Wingdings" pitchFamily="2" charset="2"/>
              <a:buChar char="§"/>
              <a:tabLst>
                <a:tab pos="1162050" algn="l"/>
              </a:tabLst>
              <a:defRPr/>
            </a:pPr>
            <a:r>
              <a:rPr lang="cs-CZ" altLang="cs-CZ" sz="1900" dirty="0"/>
              <a:t>01 002 Ochrana stromů při stavební činnosti</a:t>
            </a:r>
          </a:p>
          <a:p>
            <a:pPr marL="266700" indent="-266700" eaLnBrk="1" hangingPunct="1">
              <a:buClr>
                <a:schemeClr val="accent4"/>
              </a:buClr>
              <a:buFont typeface="Wingdings 3" pitchFamily="18" charset="2"/>
              <a:buChar char="Æ"/>
              <a:defRPr/>
            </a:pPr>
            <a:r>
              <a:rPr lang="cs-CZ" altLang="cs-CZ" sz="2200" b="1" dirty="0" smtClean="0">
                <a:solidFill>
                  <a:srgbClr val="92D050"/>
                </a:solidFill>
              </a:rPr>
              <a:t>02 </a:t>
            </a:r>
            <a:r>
              <a:rPr lang="cs-CZ" altLang="cs-CZ" sz="2200" b="1" dirty="0">
                <a:solidFill>
                  <a:srgbClr val="92D050"/>
                </a:solidFill>
              </a:rPr>
              <a:t>Technologické postupy</a:t>
            </a:r>
          </a:p>
          <a:p>
            <a:pPr marL="990575" lvl="1" indent="-276218" defTabSz="538149">
              <a:buClr>
                <a:srgbClr val="92D050"/>
              </a:buClr>
              <a:buFont typeface="Wingdings" pitchFamily="2" charset="2"/>
              <a:buChar char="§"/>
              <a:defRPr/>
            </a:pPr>
            <a:r>
              <a:rPr lang="cs-CZ" altLang="cs-CZ" sz="1900" dirty="0"/>
              <a:t>02 001 Výsadba </a:t>
            </a:r>
            <a:r>
              <a:rPr lang="cs-CZ" altLang="cs-CZ" sz="1900" dirty="0" smtClean="0"/>
              <a:t>stromů</a:t>
            </a:r>
            <a:endParaRPr lang="cs-CZ" altLang="cs-CZ" sz="1900" b="1" dirty="0">
              <a:solidFill>
                <a:srgbClr val="92D050"/>
              </a:solidFill>
            </a:endParaRPr>
          </a:p>
          <a:p>
            <a:pPr marL="990575" lvl="1" indent="-276218" defTabSz="538149">
              <a:buClr>
                <a:srgbClr val="92D050"/>
              </a:buClr>
              <a:buFont typeface="Wingdings" pitchFamily="2" charset="2"/>
              <a:buChar char="§"/>
              <a:defRPr/>
            </a:pPr>
            <a:r>
              <a:rPr lang="cs-CZ" altLang="cs-CZ" sz="1900" b="1" dirty="0">
                <a:solidFill>
                  <a:srgbClr val="1C40A4"/>
                </a:solidFill>
              </a:rPr>
              <a:t>02 002 Řez stromů – aktualizovaný standard v odborné oponentuře,                   	 	 bude následovat odborná oponentura</a:t>
            </a:r>
          </a:p>
          <a:p>
            <a:pPr marL="990575" lvl="1" indent="-276218" defTabSz="538149">
              <a:buClr>
                <a:srgbClr val="92D050"/>
              </a:buClr>
              <a:buFont typeface="Wingdings" pitchFamily="2" charset="2"/>
              <a:buChar char="§"/>
              <a:defRPr/>
            </a:pPr>
            <a:r>
              <a:rPr lang="cs-CZ" altLang="cs-CZ" sz="1900" dirty="0"/>
              <a:t>02 003 Výsadba a řez keřů – drobnější aktualizace ve veřejné 	                           	            oponentuře, poté bude vydán</a:t>
            </a:r>
          </a:p>
          <a:p>
            <a:pPr marL="990575" lvl="1" indent="-276218" defTabSz="538149">
              <a:buClr>
                <a:srgbClr val="92D050"/>
              </a:buClr>
              <a:buFont typeface="Wingdings" pitchFamily="2" charset="2"/>
              <a:buChar char="§"/>
              <a:defRPr/>
            </a:pPr>
            <a:r>
              <a:rPr lang="cs-CZ" altLang="cs-CZ" sz="1900" dirty="0"/>
              <a:t>02 004 Bezpečnostní vazby a ostatní stabilizační systémy</a:t>
            </a:r>
          </a:p>
          <a:p>
            <a:pPr marL="990575" lvl="1" indent="-276218" defTabSz="538149">
              <a:buClr>
                <a:srgbClr val="92D050"/>
              </a:buClr>
              <a:buFont typeface="Wingdings" pitchFamily="2" charset="2"/>
              <a:buChar char="§"/>
              <a:defRPr/>
            </a:pPr>
            <a:r>
              <a:rPr lang="cs-CZ" altLang="cs-CZ" sz="1900" dirty="0"/>
              <a:t>02 005 Kácení stromů </a:t>
            </a:r>
          </a:p>
          <a:p>
            <a:pPr marL="990575" lvl="1" indent="-276218" defTabSz="538149">
              <a:buClr>
                <a:srgbClr val="92D050"/>
              </a:buClr>
              <a:buFont typeface="Wingdings" pitchFamily="2" charset="2"/>
              <a:buChar char="§"/>
              <a:defRPr/>
            </a:pPr>
            <a:r>
              <a:rPr lang="cs-CZ" altLang="cs-CZ" sz="1900" dirty="0"/>
              <a:t>02 006 Ochrana stromů před úderem blesku</a:t>
            </a:r>
          </a:p>
          <a:p>
            <a:pPr marL="990575" lvl="1" indent="-276218" defTabSz="538149">
              <a:buClr>
                <a:srgbClr val="92D050"/>
              </a:buClr>
              <a:buFont typeface="Wingdings" pitchFamily="2" charset="2"/>
              <a:buChar char="§"/>
              <a:defRPr/>
            </a:pPr>
            <a:r>
              <a:rPr lang="cs-CZ" altLang="cs-CZ" sz="1900" dirty="0"/>
              <a:t>02 007 Úprava stanovištních poměrů dřevin</a:t>
            </a:r>
          </a:p>
          <a:p>
            <a:pPr marL="990575" lvl="1" indent="-276218" defTabSz="538149">
              <a:buClr>
                <a:srgbClr val="92D050"/>
              </a:buClr>
              <a:buFont typeface="Wingdings" pitchFamily="2" charset="2"/>
              <a:buChar char="§"/>
              <a:defRPr/>
            </a:pPr>
            <a:r>
              <a:rPr lang="cs-CZ" altLang="cs-CZ" sz="1900" dirty="0"/>
              <a:t>02 008 Zakládání a péče o </a:t>
            </a:r>
            <a:r>
              <a:rPr lang="cs-CZ" altLang="cs-CZ" sz="1900" dirty="0" smtClean="0"/>
              <a:t>porosty </a:t>
            </a:r>
            <a:r>
              <a:rPr lang="cs-CZ" altLang="cs-CZ" sz="1900" dirty="0"/>
              <a:t>dřevin </a:t>
            </a:r>
          </a:p>
          <a:p>
            <a:pPr marL="990575" lvl="1" indent="-276218" defTabSz="538149">
              <a:buClr>
                <a:srgbClr val="92D050"/>
              </a:buClr>
              <a:buFont typeface="Wingdings" pitchFamily="2" charset="2"/>
              <a:buChar char="§"/>
              <a:defRPr/>
            </a:pPr>
            <a:r>
              <a:rPr lang="cs-CZ" altLang="cs-CZ" sz="1900" b="1" dirty="0" smtClean="0">
                <a:solidFill>
                  <a:srgbClr val="1C40A4"/>
                </a:solidFill>
              </a:rPr>
              <a:t>02 </a:t>
            </a:r>
            <a:r>
              <a:rPr lang="cs-CZ" altLang="cs-CZ" sz="1900" b="1" dirty="0">
                <a:solidFill>
                  <a:srgbClr val="1C40A4"/>
                </a:solidFill>
              </a:rPr>
              <a:t>009 Speciální zásahy na stromech – drobnější aktualizace </a:t>
            </a:r>
            <a:r>
              <a:rPr lang="cs-CZ" altLang="cs-CZ" sz="1900" b="1" dirty="0" smtClean="0">
                <a:solidFill>
                  <a:srgbClr val="1C40A4"/>
                </a:solidFill>
              </a:rPr>
              <a:t>před </a:t>
            </a:r>
            <a:r>
              <a:rPr lang="cs-CZ" altLang="cs-CZ" sz="1900" b="1" dirty="0" smtClean="0">
                <a:solidFill>
                  <a:srgbClr val="1C40A4"/>
                </a:solidFill>
              </a:rPr>
              <a:t>vydáním </a:t>
            </a:r>
            <a:endParaRPr lang="cs-CZ" altLang="cs-CZ" sz="1900" b="1" dirty="0">
              <a:solidFill>
                <a:srgbClr val="1C40A4"/>
              </a:solidFill>
            </a:endParaRPr>
          </a:p>
          <a:p>
            <a:pPr marL="990575" lvl="1" indent="-276218" defTabSz="538149">
              <a:buClr>
                <a:srgbClr val="92D050"/>
              </a:buClr>
              <a:buFont typeface="Wingdings" pitchFamily="2" charset="2"/>
              <a:buChar char="§"/>
              <a:defRPr/>
            </a:pPr>
            <a:r>
              <a:rPr lang="cs-CZ" altLang="cs-CZ" sz="1900" b="1" dirty="0">
                <a:solidFill>
                  <a:srgbClr val="D5A315"/>
                </a:solidFill>
              </a:rPr>
              <a:t>02 010 Péče o dřeviny kolem veřejné dopravní infrastruktury </a:t>
            </a:r>
          </a:p>
          <a:p>
            <a:pPr marL="990575" lvl="1" indent="-276218" defTabSz="538149">
              <a:buClr>
                <a:srgbClr val="92D050"/>
              </a:buClr>
              <a:buFont typeface="Wingdings" pitchFamily="2" charset="2"/>
              <a:buChar char="§"/>
              <a:defRPr/>
            </a:pPr>
            <a:r>
              <a:rPr lang="cs-CZ" altLang="cs-CZ" sz="1900" b="1" dirty="0">
                <a:solidFill>
                  <a:srgbClr val="D5A315"/>
                </a:solidFill>
              </a:rPr>
              <a:t>02 011 Péče o dřeviny kolem veřejné technické infrastruktury</a:t>
            </a:r>
          </a:p>
          <a:p>
            <a:pPr eaLnBrk="1" hangingPunct="1">
              <a:buClr>
                <a:srgbClr val="92D050"/>
              </a:buClr>
              <a:buFontTx/>
              <a:buNone/>
              <a:defRPr/>
            </a:pPr>
            <a:endParaRPr lang="cs-CZ" altLang="cs-CZ" sz="1351" dirty="0"/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2166937" y="244475"/>
            <a:ext cx="7954742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3000" b="1" dirty="0">
                <a:solidFill>
                  <a:srgbClr val="006047"/>
                </a:solidFill>
                <a:latin typeface="Arial Black" panose="020B0604020202020204" pitchFamily="34" charset="0"/>
                <a:cs typeface="Arial Black" panose="020B0604020202020204" pitchFamily="34" charset="0"/>
              </a:rPr>
              <a:t>Řada A: ARBORISTICKÉ STANDARDY</a:t>
            </a:r>
          </a:p>
        </p:txBody>
      </p:sp>
    </p:spTree>
    <p:extLst>
      <p:ext uri="{BB962C8B-B14F-4D97-AF65-F5344CB8AC3E}">
        <p14:creationId xmlns:p14="http://schemas.microsoft.com/office/powerpoint/2010/main" val="41799187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otiv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0.xml><?xml version="1.0" encoding="utf-8"?>
<a:themeOverride xmlns:a="http://schemas.openxmlformats.org/drawingml/2006/main">
  <a:clrScheme name="Motiv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1.xml><?xml version="1.0" encoding="utf-8"?>
<a:themeOverride xmlns:a="http://schemas.openxmlformats.org/drawingml/2006/main">
  <a:clrScheme name="Motiv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2.xml><?xml version="1.0" encoding="utf-8"?>
<a:themeOverride xmlns:a="http://schemas.openxmlformats.org/drawingml/2006/main">
  <a:clrScheme name="Motiv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3.xml><?xml version="1.0" encoding="utf-8"?>
<a:themeOverride xmlns:a="http://schemas.openxmlformats.org/drawingml/2006/main">
  <a:clrScheme name="Motiv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4.xml><?xml version="1.0" encoding="utf-8"?>
<a:themeOverride xmlns:a="http://schemas.openxmlformats.org/drawingml/2006/main">
  <a:clrScheme name="Motiv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5.xml><?xml version="1.0" encoding="utf-8"?>
<a:themeOverride xmlns:a="http://schemas.openxmlformats.org/drawingml/2006/main">
  <a:clrScheme name="Motiv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6.xml><?xml version="1.0" encoding="utf-8"?>
<a:themeOverride xmlns:a="http://schemas.openxmlformats.org/drawingml/2006/main">
  <a:clrScheme name="Motiv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Motiv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Motiv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Motiv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Motiv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Motiv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Motiv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8.xml><?xml version="1.0" encoding="utf-8"?>
<a:themeOverride xmlns:a="http://schemas.openxmlformats.org/drawingml/2006/main">
  <a:clrScheme name="Motiv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9.xml><?xml version="1.0" encoding="utf-8"?>
<a:themeOverride xmlns:a="http://schemas.openxmlformats.org/drawingml/2006/main">
  <a:clrScheme name="Motiv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2073</TotalTime>
  <Words>1639</Words>
  <Application>Microsoft Office PowerPoint</Application>
  <PresentationFormat>Širokoúhlá obrazovka</PresentationFormat>
  <Paragraphs>142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4" baseType="lpstr">
      <vt:lpstr>Arial</vt:lpstr>
      <vt:lpstr>Arial Black</vt:lpstr>
      <vt:lpstr>Calibri</vt:lpstr>
      <vt:lpstr>Calibri Light</vt:lpstr>
      <vt:lpstr>Wingdings</vt:lpstr>
      <vt:lpstr>Wingdings 3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 Smucar</dc:creator>
  <cp:lastModifiedBy>Jaromír Kosejk</cp:lastModifiedBy>
  <cp:revision>141</cp:revision>
  <dcterms:created xsi:type="dcterms:W3CDTF">2020-01-30T14:26:49Z</dcterms:created>
  <dcterms:modified xsi:type="dcterms:W3CDTF">2024-05-17T08:43:34Z</dcterms:modified>
</cp:coreProperties>
</file>