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88"/>
    <a:srgbClr val="257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7474" autoAdjust="0"/>
  </p:normalViewPr>
  <p:slideViewPr>
    <p:cSldViewPr snapToGrid="0">
      <p:cViewPr>
        <p:scale>
          <a:sx n="91" d="100"/>
          <a:sy n="91" d="100"/>
        </p:scale>
        <p:origin x="202" y="-1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CD15655-2B46-CFD7-20CD-C11F6F1E6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AD11E1-FA00-18F6-7E01-9DFE63A30C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1CD133-15F0-4157-E671-A5322394F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2830A-219E-45DD-963B-3C6AFF4595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6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AAC5-9B15-4FCE-8558-6ADEBE4C778B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737F5-3825-469B-9CB8-9A3EC76CF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9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8FBEA8-7B27-A1A6-A7AB-29522B918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" y="2592463"/>
            <a:ext cx="12191166" cy="1673074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364BE9B-4A1B-02E7-3954-2CBB376A0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957" y="444632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57DC0"/>
                </a:solidFill>
              </a:defRPr>
            </a:lvl1pPr>
          </a:lstStyle>
          <a:p>
            <a:r>
              <a:rPr lang="cs-CZ" sz="4400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Centrum dopravního výzkumu, v. v. i.</a:t>
            </a:r>
          </a:p>
          <a:p>
            <a:r>
              <a:rPr lang="cs-CZ" dirty="0"/>
              <a:t>datum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26731DD0-4B9E-9C3F-7DB6-1E5151550C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34" y="2732957"/>
            <a:ext cx="12192000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A8D96C9-B0B0-DF64-3EE9-79924B774A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588" y="3643313"/>
            <a:ext cx="12192001" cy="455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Podnázev prezentace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8E3032C-700E-2D9B-73E1-F31D0FBF5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041" y="171071"/>
            <a:ext cx="2870092" cy="919696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571B4FE-FA4E-B80A-97AF-D7627D4681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5842" y="0"/>
            <a:ext cx="2282566" cy="1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Obsah obrázku exteriér, tráva, obloha, vlak&#10;&#10;Popis byl vytvořen automaticky">
            <a:extLst>
              <a:ext uri="{FF2B5EF4-FFF2-40B4-BE49-F238E27FC236}">
                <a16:creationId xmlns:a16="http://schemas.microsoft.com/office/drawing/2014/main" id="{344A638C-B697-13B6-4456-FD21B77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2B56AA66-2C59-3FC1-0D56-24DD815019A5}"/>
              </a:ext>
            </a:extLst>
          </p:cNvPr>
          <p:cNvSpPr txBox="1">
            <a:spLocks/>
          </p:cNvSpPr>
          <p:nvPr userDrawn="1"/>
        </p:nvSpPr>
        <p:spPr>
          <a:xfrm>
            <a:off x="834" y="1264800"/>
            <a:ext cx="12191166" cy="7506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D4D88"/>
                </a:solidFill>
              </a:rPr>
              <a:t>Nadpis prezentace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2663E689-F5E3-4820-DB2C-AFA0C0C7C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041" y="171071"/>
            <a:ext cx="2870092" cy="919696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4014609-1490-B7D0-56D8-37805907F0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5842" y="0"/>
            <a:ext cx="2282566" cy="1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tráva, obloha, vlak&#10;&#10;Popis byl vytvořen automaticky">
            <a:extLst>
              <a:ext uri="{FF2B5EF4-FFF2-40B4-BE49-F238E27FC236}">
                <a16:creationId xmlns:a16="http://schemas.microsoft.com/office/drawing/2014/main" id="{8DAE072B-2367-C267-E2AB-17379BE86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ázek 8" descr="Obsah obrázku text, klipart&#10;&#10;Popis byl vytvořen automaticky">
            <a:extLst>
              <a:ext uri="{FF2B5EF4-FFF2-40B4-BE49-F238E27FC236}">
                <a16:creationId xmlns:a16="http://schemas.microsoft.com/office/drawing/2014/main" id="{736CA661-6599-69EF-6572-E5463BAB4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" y="297293"/>
            <a:ext cx="2548177" cy="6054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1E3C2C-B1BF-19B2-C81E-59B09397C5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863" y="297293"/>
            <a:ext cx="938135" cy="11785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BB6801-E1F3-49D3-110F-E18E15239B76}"/>
              </a:ext>
            </a:extLst>
          </p:cNvPr>
          <p:cNvSpPr txBox="1">
            <a:spLocks/>
          </p:cNvSpPr>
          <p:nvPr userDrawn="1"/>
        </p:nvSpPr>
        <p:spPr>
          <a:xfrm>
            <a:off x="834" y="1264800"/>
            <a:ext cx="12191166" cy="7506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 err="1">
                <a:solidFill>
                  <a:srgbClr val="0D4D88"/>
                </a:solidFill>
              </a:rPr>
              <a:t>Title</a:t>
            </a:r>
            <a:endParaRPr lang="cs-CZ" dirty="0">
              <a:solidFill>
                <a:srgbClr val="0D4D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5E1FFAF-F424-4EFC-3CDF-8CB5878E2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8FDEB8-330C-B141-0F6E-9C08B7CBB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972" y="1182688"/>
            <a:ext cx="11146878" cy="3979862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0D4D88"/>
                </a:solidFill>
              </a:defRPr>
            </a:lvl1pPr>
            <a:lvl2pPr>
              <a:defRPr b="1">
                <a:solidFill>
                  <a:srgbClr val="257DC0"/>
                </a:solidFill>
              </a:defRPr>
            </a:lvl2pPr>
            <a:lvl3pPr>
              <a:defRPr b="1">
                <a:solidFill>
                  <a:srgbClr val="0D4D88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EA740735-7D3F-2AB1-88A5-0E12D4ED2C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972" y="318083"/>
            <a:ext cx="2039676" cy="6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DD57BDC-1BED-1F16-D67A-462AAD1AC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174" y="2559422"/>
            <a:ext cx="2667000" cy="2743200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3BF9331-96C6-89D6-A042-165742750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9337" y="2559422"/>
            <a:ext cx="2667000" cy="27432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D8AAC1E-E400-0679-D1ED-766255879F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0048" y="2559422"/>
            <a:ext cx="2667000" cy="27432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72C7AC5-A057-3C7F-314E-434234DBC3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5664" y="2559422"/>
            <a:ext cx="2667000" cy="27432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8DB1DAB-C3E6-3848-CFBB-56AD7F4BA0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6164" y="2559422"/>
            <a:ext cx="2667000" cy="274320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404DDC33-FDEF-C2D4-7C43-00AE70122F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69C3CF-633A-85C9-2F25-273E8B23D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0125" y="1820863"/>
            <a:ext cx="5186363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rgbClr val="0D4D88"/>
                </a:solidFill>
              </a:defRPr>
            </a:lvl1pPr>
          </a:lstStyle>
          <a:p>
            <a:pPr lvl="0"/>
            <a:r>
              <a:rPr lang="cs-CZ" dirty="0"/>
              <a:t>NAŠE PORTFOLIO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50D18742-F3B6-FDFB-D18E-19EC371D0F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6972" y="318083"/>
            <a:ext cx="2039676" cy="6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BAF1B-D196-A487-9EE4-82208B11EF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804" y="992188"/>
            <a:ext cx="3932237" cy="487292"/>
          </a:xfrm>
          <a:prstGeom prst="rect">
            <a:avLst/>
          </a:prstGeom>
        </p:spPr>
        <p:txBody>
          <a:bodyPr/>
          <a:lstStyle>
            <a:lvl1pPr marL="228600" indent="-228600" algn="l">
              <a:buFont typeface="Wingdings" panose="05000000000000000000" pitchFamily="2" charset="2"/>
              <a:buChar char="§"/>
              <a:defRPr sz="3400" b="1">
                <a:solidFill>
                  <a:srgbClr val="0D4D88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="1">
                <a:solidFill>
                  <a:srgbClr val="257DC0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18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TITLE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B6F19-57E7-5B35-4CA3-9172A60400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52804" y="198034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Aft>
                <a:spcPts val="0"/>
              </a:spcAft>
              <a:defRPr/>
            </a:pP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ipsum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dolor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sit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amet,consectetuer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adipiscing</a:t>
            </a:r>
            <a:r>
              <a:rPr lang="cs-CZ" dirty="0">
                <a:latin typeface="Calibri"/>
                <a:ea typeface="Open Sans"/>
                <a:cs typeface="Open Sans"/>
              </a:rPr>
              <a:t> elit.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. Vestibulum </a:t>
            </a:r>
            <a:r>
              <a:rPr lang="cs-CZ" dirty="0" err="1">
                <a:latin typeface="Calibri"/>
                <a:ea typeface="Open Sans"/>
                <a:cs typeface="Open Sans"/>
              </a:rPr>
              <a:t>fermentum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tortor</a:t>
            </a:r>
            <a:r>
              <a:rPr lang="cs-CZ" dirty="0">
                <a:latin typeface="Calibri"/>
                <a:ea typeface="Open Sans"/>
                <a:cs typeface="Open Sans"/>
              </a:rPr>
              <a:t> id mi. </a:t>
            </a:r>
            <a:r>
              <a:rPr lang="cs-CZ" dirty="0" err="1">
                <a:latin typeface="Calibri"/>
                <a:ea typeface="Open Sans"/>
                <a:cs typeface="Open Sans"/>
              </a:rPr>
              <a:t>Integer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lacinia</a:t>
            </a:r>
            <a:r>
              <a:rPr lang="cs-CZ" dirty="0">
                <a:latin typeface="Calibri"/>
                <a:ea typeface="Open Sans"/>
                <a:cs typeface="Open Sans"/>
              </a:rPr>
              <a:t>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fermentum</a:t>
            </a:r>
            <a:r>
              <a:rPr lang="cs-CZ" dirty="0">
                <a:latin typeface="Calibri"/>
                <a:ea typeface="Open Sans"/>
                <a:cs typeface="Open Sans"/>
              </a:rPr>
              <a:t>, sem in </a:t>
            </a:r>
            <a:r>
              <a:rPr lang="cs-CZ" dirty="0" err="1">
                <a:latin typeface="Calibri"/>
                <a:ea typeface="Open Sans"/>
                <a:cs typeface="Open Sans"/>
              </a:rPr>
              <a:t>pharetra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perspiciatis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unde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omnis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iste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natus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error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sit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voluptatem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accusantium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doloremque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laudantium</a:t>
            </a:r>
            <a:r>
              <a:rPr lang="cs-CZ" dirty="0">
                <a:latin typeface="Calibri"/>
                <a:ea typeface="Open Sans"/>
                <a:cs typeface="Open Sans"/>
              </a:rPr>
              <a:t>, </a:t>
            </a:r>
            <a:r>
              <a:rPr lang="cs-CZ" dirty="0" err="1">
                <a:latin typeface="Calibri"/>
                <a:ea typeface="Open Sans"/>
                <a:cs typeface="Open Sans"/>
              </a:rPr>
              <a:t>totam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rem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aperiam</a:t>
            </a:r>
            <a:r>
              <a:rPr lang="cs-CZ" dirty="0">
                <a:latin typeface="Calibri"/>
                <a:ea typeface="Open Sans"/>
                <a:cs typeface="Open Sans"/>
              </a:rPr>
              <a:t>, </a:t>
            </a:r>
            <a:r>
              <a:rPr lang="cs-CZ" dirty="0" err="1">
                <a:latin typeface="Calibri"/>
                <a:ea typeface="Open Sans"/>
                <a:cs typeface="Open Sans"/>
              </a:rPr>
              <a:t>eaque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ipsa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quae</a:t>
            </a:r>
            <a:r>
              <a:rPr lang="cs-CZ" dirty="0">
                <a:latin typeface="Calibri"/>
                <a:ea typeface="Open Sans"/>
                <a:cs typeface="Open Sans"/>
              </a:rPr>
              <a:t> ab </a:t>
            </a:r>
            <a:r>
              <a:rPr lang="cs-CZ" dirty="0" err="1">
                <a:latin typeface="Calibri"/>
                <a:ea typeface="Open Sans"/>
                <a:cs typeface="Open Sans"/>
              </a:rPr>
              <a:t>illo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inventore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veritatis</a:t>
            </a:r>
            <a:r>
              <a:rPr lang="cs-CZ" dirty="0">
                <a:latin typeface="Calibri"/>
                <a:ea typeface="Open Sans"/>
                <a:cs typeface="Open Sans"/>
              </a:rPr>
              <a:t> et quasi </a:t>
            </a:r>
            <a:r>
              <a:rPr lang="cs-CZ" dirty="0" err="1">
                <a:latin typeface="Calibri"/>
                <a:ea typeface="Open Sans"/>
                <a:cs typeface="Open Sans"/>
              </a:rPr>
              <a:t>architecto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beatae</a:t>
            </a:r>
            <a:r>
              <a:rPr lang="cs-CZ" dirty="0">
                <a:latin typeface="Calibri"/>
                <a:ea typeface="Open Sans"/>
                <a:cs typeface="Open Sans"/>
              </a:rPr>
              <a:t> vitae </a:t>
            </a:r>
            <a:r>
              <a:rPr lang="cs-CZ" dirty="0" err="1">
                <a:latin typeface="Calibri"/>
                <a:ea typeface="Open Sans"/>
                <a:cs typeface="Open Sans"/>
              </a:rPr>
              <a:t>dicta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sunt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explicabo</a:t>
            </a:r>
            <a:r>
              <a:rPr lang="cs-CZ" dirty="0">
                <a:latin typeface="Calibri"/>
                <a:ea typeface="Open Sans"/>
                <a:cs typeface="Open Sans"/>
              </a:rPr>
              <a:t>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libero</a:t>
            </a:r>
            <a:r>
              <a:rPr lang="cs-CZ" sz="1800" dirty="0">
                <a:latin typeface="Calibri"/>
                <a:ea typeface="Open Sans"/>
                <a:cs typeface="Open Sans"/>
              </a:rPr>
              <a:t>.</a:t>
            </a:r>
            <a:endParaRPr lang="cs-CZ" sz="1800" dirty="0"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CC58497-D670-7AB2-AD93-1F9EA8045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55FE4B42-74FC-EE92-F34D-D8F66DC877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399" y="992188"/>
            <a:ext cx="6408738" cy="4884737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1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BAF1B-D196-A487-9EE4-82208B11EF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804" y="992188"/>
            <a:ext cx="3932237" cy="487292"/>
          </a:xfrm>
          <a:prstGeom prst="rect">
            <a:avLst/>
          </a:prstGeom>
        </p:spPr>
        <p:txBody>
          <a:bodyPr/>
          <a:lstStyle>
            <a:lvl1pPr marL="228600" indent="-228600" algn="l">
              <a:buFont typeface="Wingdings" panose="05000000000000000000" pitchFamily="2" charset="2"/>
              <a:buChar char="§"/>
              <a:defRPr sz="3400" b="1">
                <a:solidFill>
                  <a:srgbClr val="0D4D88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="1">
                <a:solidFill>
                  <a:srgbClr val="257DC0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18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TITLE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B6F19-57E7-5B35-4CA3-9172A60400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52804" y="1980343"/>
            <a:ext cx="7276796" cy="381158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Aft>
                <a:spcPts val="0"/>
              </a:spcAft>
              <a:defRPr/>
            </a:pP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ipsum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dolor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sit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amet,consectetuer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adipiscing</a:t>
            </a:r>
            <a:r>
              <a:rPr lang="cs-CZ" dirty="0">
                <a:latin typeface="Calibri"/>
                <a:ea typeface="Open Sans"/>
                <a:cs typeface="Open Sans"/>
              </a:rPr>
              <a:t> elit.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. Vestibulum </a:t>
            </a:r>
            <a:r>
              <a:rPr lang="cs-CZ" dirty="0" err="1">
                <a:latin typeface="Calibri"/>
                <a:ea typeface="Open Sans"/>
                <a:cs typeface="Open Sans"/>
              </a:rPr>
              <a:t>fermentum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tortor</a:t>
            </a:r>
            <a:r>
              <a:rPr lang="cs-CZ" dirty="0">
                <a:latin typeface="Calibri"/>
                <a:ea typeface="Open Sans"/>
                <a:cs typeface="Open Sans"/>
              </a:rPr>
              <a:t> id mi. </a:t>
            </a:r>
            <a:r>
              <a:rPr lang="cs-CZ" dirty="0" err="1">
                <a:latin typeface="Calibri"/>
                <a:ea typeface="Open Sans"/>
                <a:cs typeface="Open Sans"/>
              </a:rPr>
              <a:t>Integer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lacinia</a:t>
            </a:r>
            <a:r>
              <a:rPr lang="cs-CZ" dirty="0">
                <a:latin typeface="Calibri"/>
                <a:ea typeface="Open Sans"/>
                <a:cs typeface="Open Sans"/>
              </a:rPr>
              <a:t>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fermentum</a:t>
            </a:r>
            <a:r>
              <a:rPr lang="cs-CZ" dirty="0">
                <a:latin typeface="Calibri"/>
                <a:ea typeface="Open Sans"/>
                <a:cs typeface="Open Sans"/>
              </a:rPr>
              <a:t>, sem in </a:t>
            </a:r>
            <a:r>
              <a:rPr lang="cs-CZ" dirty="0" err="1">
                <a:latin typeface="Calibri"/>
                <a:ea typeface="Open Sans"/>
                <a:cs typeface="Open Sans"/>
              </a:rPr>
              <a:t>pharetra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perspiciatis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unde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omnis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iste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natus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error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sit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voluptatem</a:t>
            </a:r>
            <a:r>
              <a:rPr lang="cs-CZ" sz="1800" dirty="0">
                <a:latin typeface="Calibri"/>
                <a:ea typeface="Open Sans"/>
                <a:cs typeface="Open San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ipsum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dolor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sit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amet,consectetuer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adipiscing</a:t>
            </a:r>
            <a:r>
              <a:rPr lang="cs-CZ" dirty="0">
                <a:latin typeface="Calibri"/>
                <a:ea typeface="Open Sans"/>
                <a:cs typeface="Open Sans"/>
              </a:rPr>
              <a:t> elit.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. Vestibulum </a:t>
            </a:r>
            <a:r>
              <a:rPr lang="cs-CZ" dirty="0" err="1">
                <a:latin typeface="Calibri"/>
                <a:ea typeface="Open Sans"/>
                <a:cs typeface="Open Sans"/>
              </a:rPr>
              <a:t>fermentum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tortor</a:t>
            </a:r>
            <a:r>
              <a:rPr lang="cs-CZ" dirty="0">
                <a:latin typeface="Calibri"/>
                <a:ea typeface="Open Sans"/>
                <a:cs typeface="Open Sans"/>
              </a:rPr>
              <a:t> id mi. </a:t>
            </a:r>
            <a:r>
              <a:rPr lang="cs-CZ" dirty="0" err="1">
                <a:latin typeface="Calibri"/>
                <a:ea typeface="Open Sans"/>
                <a:cs typeface="Open Sans"/>
              </a:rPr>
              <a:t>Integer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lacinia</a:t>
            </a:r>
            <a:r>
              <a:rPr lang="cs-CZ" dirty="0">
                <a:latin typeface="Calibri"/>
                <a:ea typeface="Open Sans"/>
                <a:cs typeface="Open Sans"/>
              </a:rPr>
              <a:t>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fermentum</a:t>
            </a:r>
            <a:r>
              <a:rPr lang="cs-CZ" dirty="0">
                <a:latin typeface="Calibri"/>
                <a:ea typeface="Open Sans"/>
                <a:cs typeface="Open Sans"/>
              </a:rPr>
              <a:t>, sem in </a:t>
            </a:r>
            <a:r>
              <a:rPr lang="cs-CZ" dirty="0" err="1">
                <a:latin typeface="Calibri"/>
                <a:ea typeface="Open Sans"/>
                <a:cs typeface="Open Sans"/>
              </a:rPr>
              <a:t>pharetra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perspiciatis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unde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omnis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iste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natus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error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sit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voluptatem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accusantium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doloremque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laudantium</a:t>
            </a:r>
            <a:r>
              <a:rPr lang="cs-CZ" dirty="0">
                <a:latin typeface="Calibri"/>
                <a:ea typeface="Open Sans"/>
                <a:cs typeface="Open Sans"/>
              </a:rPr>
              <a:t>, </a:t>
            </a:r>
            <a:r>
              <a:rPr lang="cs-CZ" dirty="0" err="1">
                <a:latin typeface="Calibri"/>
                <a:ea typeface="Open Sans"/>
                <a:cs typeface="Open Sans"/>
              </a:rPr>
              <a:t>totam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rem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aperiam</a:t>
            </a:r>
            <a:r>
              <a:rPr lang="cs-CZ" dirty="0">
                <a:latin typeface="Calibri"/>
                <a:ea typeface="Open Sans"/>
                <a:cs typeface="Open Sans"/>
              </a:rPr>
              <a:t>, </a:t>
            </a:r>
            <a:r>
              <a:rPr lang="cs-CZ" dirty="0" err="1">
                <a:latin typeface="Calibri"/>
                <a:ea typeface="Open Sans"/>
                <a:cs typeface="Open Sans"/>
              </a:rPr>
              <a:t>eaque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ipsa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quae</a:t>
            </a:r>
            <a:r>
              <a:rPr lang="cs-CZ" dirty="0">
                <a:latin typeface="Calibri"/>
                <a:ea typeface="Open Sans"/>
                <a:cs typeface="Open Sans"/>
              </a:rPr>
              <a:t> ab </a:t>
            </a:r>
            <a:r>
              <a:rPr lang="cs-CZ" dirty="0" err="1">
                <a:latin typeface="Calibri"/>
                <a:ea typeface="Open Sans"/>
                <a:cs typeface="Open Sans"/>
              </a:rPr>
              <a:t>illo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inventore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veritatis</a:t>
            </a:r>
            <a:r>
              <a:rPr lang="cs-CZ" dirty="0">
                <a:latin typeface="Calibri"/>
                <a:ea typeface="Open Sans"/>
                <a:cs typeface="Open Sans"/>
              </a:rPr>
              <a:t> et quasi </a:t>
            </a:r>
            <a:r>
              <a:rPr lang="cs-CZ" dirty="0" err="1">
                <a:latin typeface="Calibri"/>
                <a:ea typeface="Open Sans"/>
                <a:cs typeface="Open Sans"/>
              </a:rPr>
              <a:t>architecto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beatae</a:t>
            </a:r>
            <a:r>
              <a:rPr lang="cs-CZ" dirty="0">
                <a:latin typeface="Calibri"/>
                <a:ea typeface="Open Sans"/>
                <a:cs typeface="Open Sans"/>
              </a:rPr>
              <a:t> vitae </a:t>
            </a:r>
            <a:r>
              <a:rPr lang="cs-CZ" dirty="0" err="1">
                <a:latin typeface="Calibri"/>
                <a:ea typeface="Open Sans"/>
                <a:cs typeface="Open Sans"/>
              </a:rPr>
              <a:t>dicta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sunt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explicabo</a:t>
            </a:r>
            <a:r>
              <a:rPr lang="cs-CZ" dirty="0">
                <a:latin typeface="Calibri"/>
                <a:ea typeface="Open Sans"/>
                <a:cs typeface="Open Sans"/>
              </a:rPr>
              <a:t>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libero</a:t>
            </a:r>
            <a:r>
              <a:rPr lang="cs-CZ" sz="1200" dirty="0">
                <a:latin typeface="Calibri"/>
                <a:ea typeface="Open Sans"/>
                <a:cs typeface="Open Sans"/>
              </a:rPr>
              <a:t>.</a:t>
            </a:r>
            <a:endParaRPr lang="cs-CZ" sz="1200" dirty="0"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ipsum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dolor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sit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amet,consectetuer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adipiscing</a:t>
            </a:r>
            <a:r>
              <a:rPr lang="cs-CZ" dirty="0">
                <a:latin typeface="Calibri"/>
                <a:ea typeface="Open Sans"/>
                <a:cs typeface="Open Sans"/>
              </a:rPr>
              <a:t> elit.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lorem</a:t>
            </a:r>
            <a:r>
              <a:rPr lang="cs-CZ" dirty="0">
                <a:latin typeface="Calibri"/>
                <a:ea typeface="Open Sans"/>
                <a:cs typeface="Open Sans"/>
              </a:rPr>
              <a:t>. Vestibulum </a:t>
            </a:r>
            <a:r>
              <a:rPr lang="cs-CZ" dirty="0" err="1">
                <a:latin typeface="Calibri"/>
                <a:ea typeface="Open Sans"/>
                <a:cs typeface="Open Sans"/>
              </a:rPr>
              <a:t>fermentum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tortor</a:t>
            </a:r>
            <a:r>
              <a:rPr lang="cs-CZ" dirty="0">
                <a:latin typeface="Calibri"/>
                <a:ea typeface="Open Sans"/>
                <a:cs typeface="Open Sans"/>
              </a:rPr>
              <a:t> id mi. </a:t>
            </a:r>
            <a:r>
              <a:rPr lang="cs-CZ" dirty="0" err="1">
                <a:latin typeface="Calibri"/>
                <a:ea typeface="Open Sans"/>
                <a:cs typeface="Open Sans"/>
              </a:rPr>
              <a:t>Integer</a:t>
            </a:r>
            <a:r>
              <a:rPr lang="cs-CZ" dirty="0">
                <a:latin typeface="Calibri"/>
                <a:ea typeface="Open Sans"/>
                <a:cs typeface="Open Sans"/>
              </a:rPr>
              <a:t> </a:t>
            </a:r>
            <a:r>
              <a:rPr lang="cs-CZ" dirty="0" err="1">
                <a:latin typeface="Calibri"/>
                <a:ea typeface="Open Sans"/>
                <a:cs typeface="Open Sans"/>
              </a:rPr>
              <a:t>lacinia</a:t>
            </a:r>
            <a:r>
              <a:rPr lang="cs-CZ" dirty="0">
                <a:latin typeface="Calibri"/>
                <a:ea typeface="Open Sans"/>
                <a:cs typeface="Open Sans"/>
              </a:rPr>
              <a:t>. </a:t>
            </a:r>
            <a:r>
              <a:rPr lang="cs-CZ" dirty="0" err="1">
                <a:latin typeface="Calibri"/>
                <a:ea typeface="Open Sans"/>
                <a:cs typeface="Open Sans"/>
              </a:rPr>
              <a:t>Maecenas</a:t>
            </a:r>
            <a:endParaRPr lang="cs-CZ" sz="1800" dirty="0"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FB9DC00-657C-910E-3014-31C17824B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5726736-8B08-3DDA-B57D-5A1E091EA1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4497" y="1987495"/>
            <a:ext cx="3050682" cy="169656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E75CF772-6880-8457-81BD-0B0560EFAB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4497" y="4020208"/>
            <a:ext cx="3050682" cy="17753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02279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>
            <a:extLst>
              <a:ext uri="{FF2B5EF4-FFF2-40B4-BE49-F238E27FC236}">
                <a16:creationId xmlns:a16="http://schemas.microsoft.com/office/drawing/2014/main" id="{F24CE27F-7783-309C-FCFD-B91DEBFF5C66}"/>
              </a:ext>
            </a:extLst>
          </p:cNvPr>
          <p:cNvSpPr txBox="1"/>
          <p:nvPr userDrawn="1"/>
        </p:nvSpPr>
        <p:spPr>
          <a:xfrm>
            <a:off x="3530962" y="1135635"/>
            <a:ext cx="2286000" cy="388938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SOCIÁLNÍ</a:t>
            </a:r>
            <a:endParaRPr lang="id-ID" sz="1400" b="1" spc="300" dirty="0">
              <a:solidFill>
                <a:schemeClr val="bg1"/>
              </a:solidFill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15435DB8-01B8-F2B5-2F84-B3D959BBC89E}"/>
              </a:ext>
            </a:extLst>
          </p:cNvPr>
          <p:cNvSpPr txBox="1"/>
          <p:nvPr userDrawn="1"/>
        </p:nvSpPr>
        <p:spPr>
          <a:xfrm>
            <a:off x="3455386" y="2849676"/>
            <a:ext cx="2435901" cy="38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ENVIROMENTÁLNÍ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4C67554B-3AE2-CD76-CA53-C57F6EDBDD2E}"/>
              </a:ext>
            </a:extLst>
          </p:cNvPr>
          <p:cNvSpPr txBox="1"/>
          <p:nvPr userDrawn="1"/>
        </p:nvSpPr>
        <p:spPr>
          <a:xfrm>
            <a:off x="3485620" y="4834864"/>
            <a:ext cx="2286000" cy="388937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EKONOMICKÁ</a:t>
            </a:r>
          </a:p>
        </p:txBody>
      </p:sp>
      <p:sp>
        <p:nvSpPr>
          <p:cNvPr id="19" name="TextovéPole 2">
            <a:extLst>
              <a:ext uri="{FF2B5EF4-FFF2-40B4-BE49-F238E27FC236}">
                <a16:creationId xmlns:a16="http://schemas.microsoft.com/office/drawing/2014/main" id="{AC259A98-C0CC-4504-FC57-01324EA43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895" y="636740"/>
            <a:ext cx="5720794" cy="61554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anchor="t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3400" b="1" dirty="0">
                <a:solidFill>
                  <a:srgbClr val="0D4D88"/>
                </a:solidFill>
                <a:latin typeface="Calibri"/>
                <a:cs typeface="Calibri"/>
              </a:rPr>
              <a:t>DOPRAVNÍ INFRASTRUKTURA</a:t>
            </a:r>
          </a:p>
        </p:txBody>
      </p:sp>
      <p:sp>
        <p:nvSpPr>
          <p:cNvPr id="20" name="Obdélník 1">
            <a:extLst>
              <a:ext uri="{FF2B5EF4-FFF2-40B4-BE49-F238E27FC236}">
                <a16:creationId xmlns:a16="http://schemas.microsoft.com/office/drawing/2014/main" id="{5131F10C-0BEC-1171-1033-AA703D2CD6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1588" y="1368939"/>
            <a:ext cx="588146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257DC0"/>
                </a:solidFill>
                <a:latin typeface="Calibri"/>
                <a:cs typeface="Arial"/>
              </a:rPr>
              <a:t>Hodnocení kvality provádění zemních prací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>
                <a:latin typeface="Calibri"/>
                <a:cs typeface="Arial"/>
              </a:rPr>
              <a:t>Zkoušky vlastností podloží a podkladních vrstev vozovek, řešení problematiky drenážních systémů a propustnosti zemin v tělese pozemní komunikace, průkazní, kontrolní a přejímací zkoušky, návrh postupů a opatření pro dosažení požadovaných parametrů zemního tělesa, zpracování odborných posudků a studií.</a:t>
            </a:r>
            <a:endParaRPr lang="cs-CZ" altLang="cs-CZ" i="1" dirty="0">
              <a:latin typeface="Calibri"/>
              <a:cs typeface="Arial"/>
            </a:endParaRPr>
          </a:p>
          <a:p>
            <a:pPr eaLnBrk="1" hangingPunct="1">
              <a:spcAft>
                <a:spcPts val="600"/>
              </a:spcAft>
            </a:pPr>
            <a:endParaRPr lang="cs-CZ" altLang="cs-CZ" sz="2400" b="1" dirty="0">
              <a:solidFill>
                <a:srgbClr val="257DC0"/>
              </a:solidFill>
              <a:latin typeface="Calibri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257DC0"/>
                </a:solidFill>
                <a:latin typeface="Calibri"/>
                <a:cs typeface="Arial"/>
              </a:rPr>
              <a:t>Vyhodnocení vzorků odebraných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257DC0"/>
                </a:solidFill>
                <a:latin typeface="Calibri"/>
                <a:cs typeface="Arial"/>
              </a:rPr>
              <a:t>z betonových dopravních staveb</a:t>
            </a:r>
            <a:endParaRPr lang="cs-CZ" altLang="cs-CZ" sz="2400" b="1" dirty="0">
              <a:solidFill>
                <a:srgbClr val="257DC0"/>
              </a:solidFill>
            </a:endParaRPr>
          </a:p>
          <a:p>
            <a:pPr>
              <a:spcAft>
                <a:spcPts val="0"/>
              </a:spcAft>
            </a:pPr>
            <a:r>
              <a:rPr lang="cs-CZ" altLang="cs-CZ" dirty="0">
                <a:latin typeface="Calibri"/>
                <a:cs typeface="Arial"/>
              </a:rPr>
              <a:t>Stanovení přítomných rizikových minerálů </a:t>
            </a:r>
            <a:endParaRPr lang="cs-CZ" altLang="cs-CZ" i="1" dirty="0"/>
          </a:p>
          <a:p>
            <a:pPr>
              <a:spcAft>
                <a:spcPts val="0"/>
              </a:spcAft>
            </a:pPr>
            <a:r>
              <a:rPr lang="cs-CZ" altLang="cs-CZ" dirty="0">
                <a:latin typeface="Calibri"/>
                <a:cs typeface="Arial"/>
              </a:rPr>
              <a:t>a hornin, stanovení jednotlivých typů rozpínavých reakcí </a:t>
            </a:r>
          </a:p>
          <a:p>
            <a:pPr>
              <a:spcAft>
                <a:spcPts val="0"/>
              </a:spcAft>
            </a:pPr>
            <a:r>
              <a:rPr lang="cs-CZ" altLang="cs-CZ" dirty="0">
                <a:latin typeface="Calibri"/>
                <a:cs typeface="Arial"/>
              </a:rPr>
              <a:t>v betonu, míra vyplnění pórů a vznik trhlin. </a:t>
            </a:r>
            <a:endParaRPr lang="cs-CZ" altLang="cs-CZ" i="1" dirty="0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8EB47751-F96C-E86C-57EB-8CE45AD83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88" t="2111" r="1581" b="2111"/>
          <a:stretch/>
        </p:blipFill>
        <p:spPr>
          <a:xfrm>
            <a:off x="6092415" y="4364201"/>
            <a:ext cx="2617791" cy="1854011"/>
          </a:xfrm>
          <a:prstGeom prst="rect">
            <a:avLst/>
          </a:prstGeom>
          <a:ln>
            <a:noFill/>
          </a:ln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B8BE3510-0534-605C-3D7D-D1DEC793A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3" t="1322" r="325" b="2400"/>
          <a:stretch/>
        </p:blipFill>
        <p:spPr>
          <a:xfrm>
            <a:off x="9159604" y="4349232"/>
            <a:ext cx="2740808" cy="186495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0A43108-A97D-E426-F4CA-3CB610B03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pic>
        <p:nvPicPr>
          <p:cNvPr id="3" name="Obrázek 2" descr="Obsah obrázku budova&#10;&#10;Popis byl vytvořen automaticky">
            <a:extLst>
              <a:ext uri="{FF2B5EF4-FFF2-40B4-BE49-F238E27FC236}">
                <a16:creationId xmlns:a16="http://schemas.microsoft.com/office/drawing/2014/main" id="{2BF423B5-47D5-E334-BB28-A13A2B5935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15" y="788054"/>
            <a:ext cx="5807997" cy="32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2">
            <a:extLst>
              <a:ext uri="{FF2B5EF4-FFF2-40B4-BE49-F238E27FC236}">
                <a16:creationId xmlns:a16="http://schemas.microsoft.com/office/drawing/2014/main" id="{1BB7B392-92BF-647A-42F4-7AC54EE674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95660" y="618162"/>
            <a:ext cx="5398088" cy="2810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5402986D-85CA-ADF4-83ED-6E3D6DEBE5B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95660" y="3562439"/>
            <a:ext cx="2596301" cy="252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2">
            <a:extLst>
              <a:ext uri="{FF2B5EF4-FFF2-40B4-BE49-F238E27FC236}">
                <a16:creationId xmlns:a16="http://schemas.microsoft.com/office/drawing/2014/main" id="{6BD79412-7CDF-70D0-413A-5D42F6C4765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21434" y="3562439"/>
            <a:ext cx="2672314" cy="252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96BD717-56D5-54A5-D987-11CB98D28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13" name="TextovéPole 2">
            <a:extLst>
              <a:ext uri="{FF2B5EF4-FFF2-40B4-BE49-F238E27FC236}">
                <a16:creationId xmlns:a16="http://schemas.microsoft.com/office/drawing/2014/main" id="{C7693D5A-1172-04FA-D82F-987DB51957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588" y="618162"/>
            <a:ext cx="5720794" cy="61554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anchor="t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3400" b="1" dirty="0">
                <a:solidFill>
                  <a:srgbClr val="0D4D88"/>
                </a:solidFill>
                <a:latin typeface="Calibri"/>
                <a:cs typeface="Calibri"/>
              </a:rPr>
              <a:t>DOPRAVNÍ INFRASTRUKTURA</a:t>
            </a:r>
          </a:p>
        </p:txBody>
      </p:sp>
      <p:sp>
        <p:nvSpPr>
          <p:cNvPr id="14" name="Obdélník 1">
            <a:extLst>
              <a:ext uri="{FF2B5EF4-FFF2-40B4-BE49-F238E27FC236}">
                <a16:creationId xmlns:a16="http://schemas.microsoft.com/office/drawing/2014/main" id="{7E43A4FF-17C8-8388-26B8-B04AA79DC1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1588" y="1368939"/>
            <a:ext cx="588146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257DC0"/>
                </a:solidFill>
                <a:latin typeface="Calibri"/>
                <a:cs typeface="Arial"/>
              </a:rPr>
              <a:t>Hodnocení kvality provádění zemních prací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>
                <a:latin typeface="Calibri"/>
                <a:cs typeface="Arial"/>
              </a:rPr>
              <a:t>Zkoušky vlastností podloží a podkladních vrstev vozovek, řešení problematiky drenážních systémů a propustnosti zemin v tělese pozemní komunikace, průkazní, kontrolní a přejímací zkoušky, návrh postupů a opatření pro dosažení požadovaných parametrů zemního tělesa, zpracování odborných posudků a studií.</a:t>
            </a:r>
            <a:endParaRPr lang="cs-CZ" altLang="cs-CZ" i="1" dirty="0">
              <a:latin typeface="Calibri"/>
              <a:cs typeface="Arial"/>
            </a:endParaRPr>
          </a:p>
          <a:p>
            <a:pPr eaLnBrk="1" hangingPunct="1">
              <a:spcAft>
                <a:spcPts val="600"/>
              </a:spcAft>
            </a:pPr>
            <a:endParaRPr lang="cs-CZ" altLang="cs-CZ" sz="2400" b="1" dirty="0">
              <a:solidFill>
                <a:srgbClr val="257DC0"/>
              </a:solidFill>
              <a:latin typeface="Calibri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257DC0"/>
                </a:solidFill>
                <a:latin typeface="Calibri"/>
                <a:cs typeface="Arial"/>
              </a:rPr>
              <a:t>Vyhodnocení vzorků odebraných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257DC0"/>
                </a:solidFill>
                <a:latin typeface="Calibri"/>
                <a:cs typeface="Arial"/>
              </a:rPr>
              <a:t>z betonových dopravních staveb</a:t>
            </a:r>
            <a:endParaRPr lang="cs-CZ" altLang="cs-CZ" sz="2400" b="1" dirty="0">
              <a:solidFill>
                <a:srgbClr val="257DC0"/>
              </a:solidFill>
            </a:endParaRPr>
          </a:p>
          <a:p>
            <a:pPr>
              <a:spcAft>
                <a:spcPts val="0"/>
              </a:spcAft>
            </a:pPr>
            <a:r>
              <a:rPr lang="cs-CZ" altLang="cs-CZ" dirty="0">
                <a:latin typeface="Calibri"/>
                <a:cs typeface="Arial"/>
              </a:rPr>
              <a:t>Stanovení přítomných rizikových minerálů </a:t>
            </a:r>
            <a:endParaRPr lang="cs-CZ" altLang="cs-CZ" i="1" dirty="0"/>
          </a:p>
          <a:p>
            <a:pPr>
              <a:spcAft>
                <a:spcPts val="0"/>
              </a:spcAft>
            </a:pPr>
            <a:r>
              <a:rPr lang="cs-CZ" altLang="cs-CZ" dirty="0">
                <a:latin typeface="Calibri"/>
                <a:cs typeface="Arial"/>
              </a:rPr>
              <a:t>a hornin, stanovení jednotlivých typů rozpínavých reakcí </a:t>
            </a:r>
          </a:p>
          <a:p>
            <a:pPr>
              <a:spcAft>
                <a:spcPts val="0"/>
              </a:spcAft>
            </a:pPr>
            <a:r>
              <a:rPr lang="cs-CZ" altLang="cs-CZ" dirty="0">
                <a:latin typeface="Calibri"/>
                <a:cs typeface="Arial"/>
              </a:rPr>
              <a:t>v betonu, míra vyplnění pórů a vznik trhlin. 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111690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05086450-E5CD-1629-1E63-2CFEEAE3E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D254244E-EE4F-F60E-B75A-7FB7522387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389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06124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0A2B3FB-CA81-7A66-E98C-0FEA87F92857}"/>
              </a:ext>
            </a:extLst>
          </p:cNvPr>
          <p:cNvSpPr/>
          <p:nvPr userDrawn="1"/>
        </p:nvSpPr>
        <p:spPr>
          <a:xfrm>
            <a:off x="3498850" y="0"/>
            <a:ext cx="2211244" cy="6648041"/>
          </a:xfrm>
          <a:prstGeom prst="rect">
            <a:avLst/>
          </a:prstGeom>
          <a:solidFill>
            <a:srgbClr val="0D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D4C86"/>
              </a:solidFill>
              <a:ea typeface="Open Sans"/>
              <a:cs typeface="Open San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F24CE27F-7783-309C-FCFD-B91DEBFF5C66}"/>
              </a:ext>
            </a:extLst>
          </p:cNvPr>
          <p:cNvSpPr txBox="1"/>
          <p:nvPr userDrawn="1"/>
        </p:nvSpPr>
        <p:spPr>
          <a:xfrm>
            <a:off x="3473823" y="1135635"/>
            <a:ext cx="2286000" cy="388938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SOCIÁLNÍ</a:t>
            </a:r>
            <a:endParaRPr lang="id-ID" sz="1400" b="1" spc="300" dirty="0">
              <a:solidFill>
                <a:schemeClr val="bg1"/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39C1A1A2-935D-9AA3-6FA9-7DD5655B0C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785380" y="633780"/>
            <a:ext cx="615935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/>
            <a:r>
              <a:rPr lang="en-ID" altLang="en-US" sz="3400" b="1" dirty="0">
                <a:solidFill>
                  <a:srgbClr val="0D4D88"/>
                </a:solidFill>
                <a:latin typeface="Calibri"/>
                <a:cs typeface="Calibri"/>
              </a:rPr>
              <a:t>SPOLEČENSKÁ ZODPOVĚDNOST</a:t>
            </a:r>
            <a:endParaRPr lang="cs-CZ" sz="3400" dirty="0">
              <a:solidFill>
                <a:srgbClr val="0D4D88"/>
              </a:solidFill>
              <a:latin typeface="Calibri"/>
              <a:cs typeface="Calibri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15435DB8-01B8-F2B5-2F84-B3D959BBC89E}"/>
              </a:ext>
            </a:extLst>
          </p:cNvPr>
          <p:cNvSpPr txBox="1"/>
          <p:nvPr userDrawn="1"/>
        </p:nvSpPr>
        <p:spPr>
          <a:xfrm>
            <a:off x="3398247" y="2849676"/>
            <a:ext cx="2435901" cy="38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ENVIROMENTÁLNÍ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4C67554B-3AE2-CD76-CA53-C57F6EDBDD2E}"/>
              </a:ext>
            </a:extLst>
          </p:cNvPr>
          <p:cNvSpPr txBox="1"/>
          <p:nvPr userDrawn="1"/>
        </p:nvSpPr>
        <p:spPr>
          <a:xfrm>
            <a:off x="3428481" y="4834864"/>
            <a:ext cx="2286000" cy="388937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EKONOMICKÁ</a:t>
            </a:r>
          </a:p>
        </p:txBody>
      </p:sp>
      <p:pic>
        <p:nvPicPr>
          <p:cNvPr id="12" name="Obrázek 5">
            <a:extLst>
              <a:ext uri="{FF2B5EF4-FFF2-40B4-BE49-F238E27FC236}">
                <a16:creationId xmlns:a16="http://schemas.microsoft.com/office/drawing/2014/main" id="{156868D5-6741-661A-AC48-0F3F94386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81" y="3401162"/>
            <a:ext cx="850172" cy="94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7" descr="Obsah obrázku text, rukavice&#10;&#10;Popis byl vytvořen automaticky">
            <a:extLst>
              <a:ext uri="{FF2B5EF4-FFF2-40B4-BE49-F238E27FC236}">
                <a16:creationId xmlns:a16="http://schemas.microsoft.com/office/drawing/2014/main" id="{5D7FA8F4-024D-AB7A-E80D-85A09F579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89" y="1617714"/>
            <a:ext cx="619620" cy="8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2">
            <a:extLst>
              <a:ext uri="{FF2B5EF4-FFF2-40B4-BE49-F238E27FC236}">
                <a16:creationId xmlns:a16="http://schemas.microsoft.com/office/drawing/2014/main" id="{EDAD45B1-8BBC-FDEF-BF0B-331DE786D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33" y="5399140"/>
            <a:ext cx="913047" cy="7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982509E-3DDA-19A6-3B4D-FD1AAEBE15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8302" y="2917773"/>
            <a:ext cx="57848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Open Sans"/>
                <a:cs typeface="Open Sans"/>
              </a:rPr>
              <a:t>Zvláštní pozornost věnujeme </a:t>
            </a:r>
            <a:r>
              <a:rPr lang="cs-CZ" b="1" dirty="0">
                <a:latin typeface="Calibri"/>
                <a:ea typeface="Open Sans"/>
                <a:cs typeface="Open Sans"/>
              </a:rPr>
              <a:t>vlivu dopravy </a:t>
            </a:r>
            <a:endParaRPr lang="cs-CZ" b="1" dirty="0">
              <a:latin typeface="Calibri"/>
              <a:ea typeface="Open Sans" pitchFamily="34" charset="0"/>
              <a:cs typeface="Open Sans" pitchFamily="34" charset="0"/>
            </a:endParaRPr>
          </a:p>
          <a:p>
            <a:r>
              <a:rPr lang="cs-CZ" b="1" dirty="0">
                <a:latin typeface="Calibri"/>
                <a:ea typeface="Open Sans"/>
                <a:cs typeface="Open Sans"/>
              </a:rPr>
              <a:t>na životní prostředí.</a:t>
            </a:r>
            <a:r>
              <a:rPr lang="cs-CZ" dirty="0">
                <a:latin typeface="Calibri"/>
                <a:ea typeface="Open Sans"/>
                <a:cs typeface="Open Sans"/>
              </a:rPr>
              <a:t> Usilujeme o trvale udržitelnou dopravu. Vytváříme proto strategické dokumenty pro její </a:t>
            </a:r>
            <a:r>
              <a:rPr lang="cs-CZ" b="1" dirty="0">
                <a:latin typeface="Calibri"/>
                <a:ea typeface="Open Sans"/>
                <a:cs typeface="Open Sans"/>
              </a:rPr>
              <a:t>rozvoj i plány udržitelné mobility v praxi.</a:t>
            </a:r>
            <a:endParaRPr lang="cs-CZ" b="1" dirty="0"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DC94BB1-6D48-F1E4-A5E0-4FDEB9FF72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82713" y="1505262"/>
            <a:ext cx="56007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Open Sans"/>
                <a:cs typeface="Open Sans"/>
              </a:rPr>
              <a:t>Výsledky našeho poznání šíříme mezi širokou veřejností. Prostřednictvím</a:t>
            </a:r>
            <a:r>
              <a:rPr lang="cs-CZ" b="1" dirty="0">
                <a:latin typeface="Calibri"/>
                <a:ea typeface="Open Sans"/>
                <a:cs typeface="Open Sans"/>
              </a:rPr>
              <a:t> odborných akcí</a:t>
            </a:r>
            <a:r>
              <a:rPr lang="cs-CZ" dirty="0">
                <a:latin typeface="Calibri"/>
                <a:ea typeface="Open Sans"/>
                <a:cs typeface="Open Sans"/>
              </a:rPr>
              <a:t> je předáváme také odborníkům u nás i v zahraničí.</a:t>
            </a:r>
            <a:endParaRPr lang="cs-CZ" dirty="0"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BD795E-D3FF-417D-F2BC-7BBBBFAF64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1113" y="4835576"/>
            <a:ext cx="59944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Open Sans"/>
                <a:cs typeface="Open Sans"/>
              </a:rPr>
              <a:t>Zavedli jsme </a:t>
            </a:r>
            <a:r>
              <a:rPr lang="cs-CZ" b="1" dirty="0">
                <a:latin typeface="Calibri"/>
                <a:ea typeface="Open Sans"/>
                <a:cs typeface="Open Sans"/>
              </a:rPr>
              <a:t>Protikorupční program</a:t>
            </a:r>
            <a:r>
              <a:rPr lang="cs-CZ" dirty="0">
                <a:latin typeface="Calibri"/>
                <a:ea typeface="Open Sans"/>
                <a:cs typeface="Open Sans"/>
              </a:rPr>
              <a:t> a </a:t>
            </a:r>
            <a:r>
              <a:rPr lang="cs-CZ" b="1" dirty="0">
                <a:latin typeface="Calibri"/>
                <a:ea typeface="Open Sans"/>
                <a:cs typeface="Open Sans"/>
              </a:rPr>
              <a:t>Etický kodex.</a:t>
            </a:r>
            <a:endParaRPr lang="en-US" dirty="0">
              <a:ea typeface="Open Sans"/>
              <a:cs typeface="Open Sans"/>
            </a:endParaRPr>
          </a:p>
          <a:p>
            <a:r>
              <a:rPr lang="cs-CZ" b="1" dirty="0">
                <a:latin typeface="Calibri"/>
                <a:ea typeface="Open Sans"/>
                <a:cs typeface="Open Sans"/>
              </a:rPr>
              <a:t>J</a:t>
            </a:r>
            <a:r>
              <a:rPr lang="cs-CZ" dirty="0">
                <a:latin typeface="Calibri"/>
                <a:ea typeface="Open Sans"/>
                <a:cs typeface="Open Sans"/>
              </a:rPr>
              <a:t>sme držiteli certifikátu systému</a:t>
            </a:r>
            <a:r>
              <a:rPr lang="cs-CZ" b="1" dirty="0">
                <a:latin typeface="Calibri"/>
                <a:ea typeface="Open Sans"/>
                <a:cs typeface="Open Sans"/>
              </a:rPr>
              <a:t> managmentu kvality </a:t>
            </a:r>
          </a:p>
          <a:p>
            <a:r>
              <a:rPr lang="cs-CZ" b="1" dirty="0">
                <a:latin typeface="Calibri"/>
                <a:ea typeface="Open Sans"/>
                <a:cs typeface="Open Sans"/>
              </a:rPr>
              <a:t>ČSN EN ISO 9001 a 14001, </a:t>
            </a:r>
            <a:r>
              <a:rPr lang="cs-CZ" dirty="0">
                <a:latin typeface="Calibri"/>
                <a:ea typeface="Open Sans"/>
                <a:cs typeface="Open Sans"/>
              </a:rPr>
              <a:t>ve výzkumné, vývojové </a:t>
            </a:r>
            <a:endParaRPr lang="cs-CZ" dirty="0">
              <a:ea typeface="Open Sans" pitchFamily="34" charset="0"/>
              <a:cs typeface="Open Sans" pitchFamily="34" charset="0"/>
            </a:endParaRPr>
          </a:p>
          <a:p>
            <a:r>
              <a:rPr lang="cs-CZ" dirty="0">
                <a:latin typeface="Calibri"/>
                <a:ea typeface="Open Sans"/>
                <a:cs typeface="Open Sans"/>
              </a:rPr>
              <a:t>a technické činnosti.</a:t>
            </a:r>
            <a:endParaRPr lang="cs-CZ" dirty="0"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349A90A4-359A-FCA9-9204-B04B96CBBB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5386" y="6643841"/>
            <a:ext cx="8942225" cy="219075"/>
          </a:xfrm>
          <a:prstGeom prst="rect">
            <a:avLst/>
          </a:prstGeom>
        </p:spPr>
      </p:pic>
      <p:pic>
        <p:nvPicPr>
          <p:cNvPr id="3" name="Obrázek 2" descr="Obsah obrázku osoba, exteriér, stojící, doprava&#10;&#10;Popis byl vytvořen automaticky">
            <a:extLst>
              <a:ext uri="{FF2B5EF4-FFF2-40B4-BE49-F238E27FC236}">
                <a16:creationId xmlns:a16="http://schemas.microsoft.com/office/drawing/2014/main" id="{BD523A39-9888-6BCB-7E4C-6AEABBAA3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29921"/>
          <a:stretch/>
        </p:blipFill>
        <p:spPr>
          <a:xfrm>
            <a:off x="13904" y="0"/>
            <a:ext cx="349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93D7A95-5EB8-72D9-8538-574C2A7EC2ED}"/>
              </a:ext>
            </a:extLst>
          </p:cNvPr>
          <p:cNvSpPr/>
          <p:nvPr userDrawn="1"/>
        </p:nvSpPr>
        <p:spPr>
          <a:xfrm>
            <a:off x="-1588" y="2381250"/>
            <a:ext cx="12193588" cy="1924050"/>
          </a:xfrm>
          <a:prstGeom prst="rect">
            <a:avLst/>
          </a:prstGeom>
          <a:solidFill>
            <a:srgbClr val="0D4D88"/>
          </a:solidFill>
          <a:ln>
            <a:solidFill>
              <a:srgbClr val="0D4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364BE9B-4A1B-02E7-3954-2CBB376A0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957" y="444632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57DC0"/>
                </a:solidFill>
              </a:defRPr>
            </a:lvl1pPr>
          </a:lstStyle>
          <a:p>
            <a:r>
              <a:rPr lang="cs-CZ" sz="4400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Centrum dopravního výzkumu, v. v. i.</a:t>
            </a:r>
          </a:p>
          <a:p>
            <a:r>
              <a:rPr lang="cs-CZ" dirty="0"/>
              <a:t>datum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26731DD0-4B9E-9C3F-7DB6-1E5151550C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34" y="2732957"/>
            <a:ext cx="12192000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A8D96C9-B0B0-DF64-3EE9-79924B774A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588" y="3643313"/>
            <a:ext cx="12192001" cy="455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Podnázev prezentace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706F31DA-24F0-F0AD-5AE6-C0729ECFC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041" y="171071"/>
            <a:ext cx="2870092" cy="919696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320E164C-AF0A-96B4-A9F1-5AB4B5804A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842" y="0"/>
            <a:ext cx="2282566" cy="1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8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0A2B3FB-CA81-7A66-E98C-0FEA87F92857}"/>
              </a:ext>
            </a:extLst>
          </p:cNvPr>
          <p:cNvSpPr/>
          <p:nvPr userDrawn="1"/>
        </p:nvSpPr>
        <p:spPr>
          <a:xfrm>
            <a:off x="3498850" y="0"/>
            <a:ext cx="2152377" cy="6643841"/>
          </a:xfrm>
          <a:prstGeom prst="rect">
            <a:avLst/>
          </a:prstGeom>
          <a:solidFill>
            <a:srgbClr val="0D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D4C86"/>
              </a:solidFill>
              <a:ea typeface="Open Sans"/>
              <a:cs typeface="Open San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F24CE27F-7783-309C-FCFD-B91DEBFF5C66}"/>
              </a:ext>
            </a:extLst>
          </p:cNvPr>
          <p:cNvSpPr txBox="1"/>
          <p:nvPr userDrawn="1"/>
        </p:nvSpPr>
        <p:spPr>
          <a:xfrm>
            <a:off x="3425055" y="1135635"/>
            <a:ext cx="2286000" cy="388938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SOCIÁLNÍ</a:t>
            </a:r>
            <a:endParaRPr lang="id-ID" sz="1400" b="1" spc="300" dirty="0">
              <a:solidFill>
                <a:schemeClr val="bg1"/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39C1A1A2-935D-9AA3-6FA9-7DD5655B0C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785380" y="633780"/>
            <a:ext cx="615935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/>
            <a:r>
              <a:rPr lang="en-ID" altLang="en-US" sz="3400" b="1" dirty="0">
                <a:solidFill>
                  <a:srgbClr val="0D4D88"/>
                </a:solidFill>
                <a:latin typeface="Calibri"/>
                <a:cs typeface="Calibri"/>
              </a:rPr>
              <a:t>SPOLEČENSKÁ ZODPOVĚDNOST</a:t>
            </a:r>
            <a:endParaRPr lang="cs-CZ" sz="3400" dirty="0">
              <a:solidFill>
                <a:srgbClr val="0D4D88"/>
              </a:solidFill>
              <a:latin typeface="Calibri"/>
              <a:cs typeface="Calibri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15435DB8-01B8-F2B5-2F84-B3D959BBC89E}"/>
              </a:ext>
            </a:extLst>
          </p:cNvPr>
          <p:cNvSpPr txBox="1"/>
          <p:nvPr userDrawn="1"/>
        </p:nvSpPr>
        <p:spPr>
          <a:xfrm>
            <a:off x="3349479" y="2849676"/>
            <a:ext cx="2435901" cy="38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ENVIROMENTÁLNÍ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4C67554B-3AE2-CD76-CA53-C57F6EDBDD2E}"/>
              </a:ext>
            </a:extLst>
          </p:cNvPr>
          <p:cNvSpPr txBox="1"/>
          <p:nvPr userDrawn="1"/>
        </p:nvSpPr>
        <p:spPr>
          <a:xfrm>
            <a:off x="3379713" y="4834864"/>
            <a:ext cx="2286000" cy="388937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chemeClr val="bg1"/>
                </a:solidFill>
              </a:rPr>
              <a:t>EKONOMICKÁ</a:t>
            </a:r>
          </a:p>
        </p:txBody>
      </p:sp>
      <p:pic>
        <p:nvPicPr>
          <p:cNvPr id="12" name="Obrázek 5">
            <a:extLst>
              <a:ext uri="{FF2B5EF4-FFF2-40B4-BE49-F238E27FC236}">
                <a16:creationId xmlns:a16="http://schemas.microsoft.com/office/drawing/2014/main" id="{156868D5-6741-661A-AC48-0F3F94386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13" y="3401162"/>
            <a:ext cx="850172" cy="94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7" descr="Obsah obrázku text, rukavice&#10;&#10;Popis byl vytvořen automaticky">
            <a:extLst>
              <a:ext uri="{FF2B5EF4-FFF2-40B4-BE49-F238E27FC236}">
                <a16:creationId xmlns:a16="http://schemas.microsoft.com/office/drawing/2014/main" id="{5D7FA8F4-024D-AB7A-E80D-85A09F579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21" y="1617714"/>
            <a:ext cx="619620" cy="8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2">
            <a:extLst>
              <a:ext uri="{FF2B5EF4-FFF2-40B4-BE49-F238E27FC236}">
                <a16:creationId xmlns:a16="http://schemas.microsoft.com/office/drawing/2014/main" id="{EDAD45B1-8BBC-FDEF-BF0B-331DE786D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65" y="5399140"/>
            <a:ext cx="913047" cy="7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982509E-3DDA-19A6-3B4D-FD1AAEBE15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8302" y="2917773"/>
            <a:ext cx="57848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Open Sans"/>
                <a:cs typeface="Open Sans"/>
              </a:rPr>
              <a:t>Zvláštní pozornost věnujeme </a:t>
            </a:r>
            <a:r>
              <a:rPr lang="cs-CZ" b="1" dirty="0">
                <a:latin typeface="Calibri"/>
                <a:ea typeface="Open Sans"/>
                <a:cs typeface="Open Sans"/>
              </a:rPr>
              <a:t>vlivu dopravy </a:t>
            </a:r>
            <a:endParaRPr lang="cs-CZ" b="1" dirty="0">
              <a:latin typeface="Calibri"/>
              <a:ea typeface="Open Sans" pitchFamily="34" charset="0"/>
              <a:cs typeface="Open Sans" pitchFamily="34" charset="0"/>
            </a:endParaRPr>
          </a:p>
          <a:p>
            <a:r>
              <a:rPr lang="cs-CZ" b="1" dirty="0">
                <a:latin typeface="Calibri"/>
                <a:ea typeface="Open Sans"/>
                <a:cs typeface="Open Sans"/>
              </a:rPr>
              <a:t>na životní prostředí.</a:t>
            </a:r>
            <a:r>
              <a:rPr lang="cs-CZ" dirty="0">
                <a:latin typeface="Calibri"/>
                <a:ea typeface="Open Sans"/>
                <a:cs typeface="Open Sans"/>
              </a:rPr>
              <a:t> Usilujeme o trvale udržitelnou dopravu. Vytváříme proto strategické dokumenty pro její </a:t>
            </a:r>
            <a:r>
              <a:rPr lang="cs-CZ" b="1" dirty="0">
                <a:latin typeface="Calibri"/>
                <a:ea typeface="Open Sans"/>
                <a:cs typeface="Open Sans"/>
              </a:rPr>
              <a:t>rozvoj i plány udržitelné mobility v praxi.</a:t>
            </a:r>
            <a:endParaRPr lang="cs-CZ" b="1" dirty="0"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DC94BB1-6D48-F1E4-A5E0-4FDEB9FF72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82713" y="1505262"/>
            <a:ext cx="56007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Open Sans"/>
                <a:cs typeface="Open Sans"/>
              </a:rPr>
              <a:t>Výsledky našeho poznání šíříme mezi širokou veřejností. Prostřednictvím</a:t>
            </a:r>
            <a:r>
              <a:rPr lang="cs-CZ" b="1" dirty="0">
                <a:latin typeface="Calibri"/>
                <a:ea typeface="Open Sans"/>
                <a:cs typeface="Open Sans"/>
              </a:rPr>
              <a:t> odborných akcí</a:t>
            </a:r>
            <a:r>
              <a:rPr lang="cs-CZ" dirty="0">
                <a:latin typeface="Calibri"/>
                <a:ea typeface="Open Sans"/>
                <a:cs typeface="Open Sans"/>
              </a:rPr>
              <a:t> je předáváme také odborníkům u nás i v zahraničí.</a:t>
            </a:r>
            <a:endParaRPr lang="cs-CZ" dirty="0"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BD795E-D3FF-417D-F2BC-7BBBBFAF64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1113" y="4835576"/>
            <a:ext cx="59944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Open Sans"/>
                <a:cs typeface="Open Sans"/>
              </a:rPr>
              <a:t>Zavedli jsme </a:t>
            </a:r>
            <a:r>
              <a:rPr lang="cs-CZ" b="1" dirty="0">
                <a:latin typeface="Calibri"/>
                <a:ea typeface="Open Sans"/>
                <a:cs typeface="Open Sans"/>
              </a:rPr>
              <a:t>Protikorupční program</a:t>
            </a:r>
            <a:r>
              <a:rPr lang="cs-CZ" dirty="0">
                <a:latin typeface="Calibri"/>
                <a:ea typeface="Open Sans"/>
                <a:cs typeface="Open Sans"/>
              </a:rPr>
              <a:t> a </a:t>
            </a:r>
            <a:r>
              <a:rPr lang="cs-CZ" b="1" dirty="0">
                <a:latin typeface="Calibri"/>
                <a:ea typeface="Open Sans"/>
                <a:cs typeface="Open Sans"/>
              </a:rPr>
              <a:t>Etický kodex.</a:t>
            </a:r>
            <a:endParaRPr lang="en-US" dirty="0">
              <a:ea typeface="Open Sans"/>
              <a:cs typeface="Open Sans"/>
            </a:endParaRPr>
          </a:p>
          <a:p>
            <a:r>
              <a:rPr lang="cs-CZ" b="1" dirty="0">
                <a:latin typeface="Calibri"/>
                <a:ea typeface="Open Sans"/>
                <a:cs typeface="Open Sans"/>
              </a:rPr>
              <a:t>J</a:t>
            </a:r>
            <a:r>
              <a:rPr lang="cs-CZ" dirty="0">
                <a:latin typeface="Calibri"/>
                <a:ea typeface="Open Sans"/>
                <a:cs typeface="Open Sans"/>
              </a:rPr>
              <a:t>sme držiteli certifikátu systému</a:t>
            </a:r>
            <a:r>
              <a:rPr lang="cs-CZ" b="1" dirty="0">
                <a:latin typeface="Calibri"/>
                <a:ea typeface="Open Sans"/>
                <a:cs typeface="Open Sans"/>
              </a:rPr>
              <a:t> managmentu kvality </a:t>
            </a:r>
          </a:p>
          <a:p>
            <a:r>
              <a:rPr lang="cs-CZ" b="1" dirty="0">
                <a:latin typeface="Calibri"/>
                <a:ea typeface="Open Sans"/>
                <a:cs typeface="Open Sans"/>
              </a:rPr>
              <a:t>ČSN EN ISO 9001 a 14001, </a:t>
            </a:r>
            <a:r>
              <a:rPr lang="cs-CZ" dirty="0">
                <a:latin typeface="Calibri"/>
                <a:ea typeface="Open Sans"/>
                <a:cs typeface="Open Sans"/>
              </a:rPr>
              <a:t>ve výzkumné, vývojové </a:t>
            </a:r>
            <a:endParaRPr lang="cs-CZ" dirty="0">
              <a:ea typeface="Open Sans" pitchFamily="34" charset="0"/>
              <a:cs typeface="Open Sans" pitchFamily="34" charset="0"/>
            </a:endParaRPr>
          </a:p>
          <a:p>
            <a:r>
              <a:rPr lang="cs-CZ" dirty="0">
                <a:latin typeface="Calibri"/>
                <a:ea typeface="Open Sans"/>
                <a:cs typeface="Open Sans"/>
              </a:rPr>
              <a:t>a technické činnosti.</a:t>
            </a:r>
            <a:endParaRPr lang="cs-CZ" dirty="0"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194BBF91-6324-DC51-EBC4-D782AECDA7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5387" y="6638925"/>
            <a:ext cx="8736614" cy="219075"/>
          </a:xfrm>
          <a:prstGeom prst="rect">
            <a:avLst/>
          </a:prstGeom>
        </p:spPr>
      </p:pic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5B0A6C-72F5-DA07-34DF-105F6F1DB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9885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389579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obloha, scéna, město&#10;&#10;Popis byl vytvořen automaticky">
            <a:extLst>
              <a:ext uri="{FF2B5EF4-FFF2-40B4-BE49-F238E27FC236}">
                <a16:creationId xmlns:a16="http://schemas.microsoft.com/office/drawing/2014/main" id="{4F3D4F96-8ADE-3A24-C4A3-2DF99E71B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333"/>
          <a:stretch/>
        </p:blipFill>
        <p:spPr>
          <a:xfrm>
            <a:off x="0" y="0"/>
            <a:ext cx="5444772" cy="6713457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68BB440E-E762-F295-3240-8136B6D974DE}"/>
              </a:ext>
            </a:extLst>
          </p:cNvPr>
          <p:cNvSpPr txBox="1"/>
          <p:nvPr userDrawn="1"/>
        </p:nvSpPr>
        <p:spPr>
          <a:xfrm>
            <a:off x="5858772" y="2539443"/>
            <a:ext cx="6202681" cy="33340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800" b="1" dirty="0">
                <a:solidFill>
                  <a:srgbClr val="257DC0"/>
                </a:solidFill>
                <a:latin typeface="Calibri"/>
                <a:cs typeface="Calibri"/>
              </a:rPr>
              <a:t>Vizí CDV </a:t>
            </a: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je být odborně nezávislou institucí evropského významu vyhledávanou pro řešení témat dopravy </a:t>
            </a: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a její infrastruktury </a:t>
            </a:r>
            <a:endParaRPr lang="cs-CZ" sz="2800" dirty="0">
              <a:solidFill>
                <a:srgbClr val="257DC0"/>
              </a:solidFill>
              <a:latin typeface="Calibri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s výsledky práce, které jsou uznávány </a:t>
            </a: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v odborné i širší veřejnosti.</a:t>
            </a:r>
            <a:endParaRPr lang="cs-CZ" sz="2800" dirty="0">
              <a:solidFill>
                <a:srgbClr val="257DC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D4C86"/>
              </a:solidFill>
              <a:latin typeface="Myriad Pro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CB9DF85-545F-0B4F-A242-F035ED6239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08951" y="1656596"/>
            <a:ext cx="755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ID" altLang="en-US" sz="3400" b="1" dirty="0">
                <a:solidFill>
                  <a:srgbClr val="0D4D88"/>
                </a:solidFill>
                <a:latin typeface="Calibri"/>
                <a:cs typeface="Calibri"/>
              </a:rPr>
              <a:t>NAŠE VIZE</a:t>
            </a:r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F552FFA-F5E4-112A-9243-27B063E05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53" y="-366625"/>
            <a:ext cx="2722491" cy="1921917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DDEE8E8-74EB-17D0-D3F8-E30CB3DC40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40B552B0-1487-F5BE-B3B0-B26A911EA10B}"/>
              </a:ext>
            </a:extLst>
          </p:cNvPr>
          <p:cNvSpPr txBox="1"/>
          <p:nvPr userDrawn="1"/>
        </p:nvSpPr>
        <p:spPr>
          <a:xfrm>
            <a:off x="5858772" y="2539443"/>
            <a:ext cx="6202681" cy="33340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800" b="1" dirty="0">
                <a:solidFill>
                  <a:srgbClr val="257DC0"/>
                </a:solidFill>
                <a:latin typeface="Calibri"/>
                <a:cs typeface="Calibri"/>
              </a:rPr>
              <a:t>Vizí CDV </a:t>
            </a: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je být odborně nezávislou institucí evropského významu vyhledávanou pro řešení témat dopravy </a:t>
            </a: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a její infrastruktury </a:t>
            </a:r>
            <a:endParaRPr lang="cs-CZ" sz="2800" dirty="0">
              <a:solidFill>
                <a:srgbClr val="257DC0"/>
              </a:solidFill>
              <a:latin typeface="Calibri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s výsledky práce, které jsou uznávány </a:t>
            </a:r>
          </a:p>
          <a:p>
            <a:pPr>
              <a:spcAft>
                <a:spcPts val="0"/>
              </a:spcAft>
              <a:defRPr/>
            </a:pPr>
            <a:r>
              <a:rPr lang="cs-CZ" sz="2800" dirty="0">
                <a:solidFill>
                  <a:srgbClr val="257DC0"/>
                </a:solidFill>
                <a:latin typeface="Calibri"/>
                <a:cs typeface="Calibri"/>
              </a:rPr>
              <a:t>v odborné i širší veřejnosti.</a:t>
            </a:r>
            <a:endParaRPr lang="cs-CZ" sz="2800" dirty="0">
              <a:solidFill>
                <a:srgbClr val="257DC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D4C86"/>
              </a:solidFill>
              <a:latin typeface="Myriad Pro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6A90904D-11F7-35DD-D60D-4D01002E4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08951" y="1656596"/>
            <a:ext cx="755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ID" altLang="en-US" sz="3400" b="1" dirty="0">
                <a:solidFill>
                  <a:srgbClr val="0D4D88"/>
                </a:solidFill>
                <a:latin typeface="Calibri"/>
                <a:cs typeface="Calibri"/>
              </a:rPr>
              <a:t>NAŠE VIZE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CD278CE-0A2A-285D-8044-E7BA7AAD0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30" y="0"/>
            <a:ext cx="2722491" cy="1921917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C4AB68C1-1249-1962-C751-F92FF415B5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B21A93-0276-217E-7132-43554FF679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37213" cy="66389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0719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A086BDB-C628-72B3-532B-F1284013F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867" y="6638925"/>
            <a:ext cx="123093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BAF1B-D196-A487-9EE4-82208B11EF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754" y="2604539"/>
            <a:ext cx="5444072" cy="487292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3400" b="1">
                <a:solidFill>
                  <a:srgbClr val="0D4D88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="1">
                <a:solidFill>
                  <a:srgbClr val="257DC0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18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Děkuji vám za pozornost.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B6F19-57E7-5B35-4CA3-9172A60400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754" y="3383451"/>
            <a:ext cx="3932237" cy="95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u="none">
                <a:solidFill>
                  <a:srgbClr val="257D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Jméno Příjmení</a:t>
            </a:r>
          </a:p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email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3B90A65-378E-4E5F-EDF1-BB5998CEB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D656139-175C-6F25-8FA5-5D389A801E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1759" y="656072"/>
            <a:ext cx="3406345" cy="72826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842B35D2-EB16-0C5C-57A6-C8D5D492887B}"/>
              </a:ext>
            </a:extLst>
          </p:cNvPr>
          <p:cNvSpPr txBox="1"/>
          <p:nvPr userDrawn="1"/>
        </p:nvSpPr>
        <p:spPr>
          <a:xfrm>
            <a:off x="535754" y="4530202"/>
            <a:ext cx="448281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1800" dirty="0">
                <a:latin typeface="Calibri"/>
                <a:ea typeface="Open Sans"/>
                <a:cs typeface="Calibri"/>
              </a:rPr>
              <a:t>telefon: +420 541 641 711</a:t>
            </a:r>
          </a:p>
          <a:p>
            <a:pPr>
              <a:spcAft>
                <a:spcPts val="0"/>
              </a:spcAft>
              <a:defRPr/>
            </a:pPr>
            <a:r>
              <a:rPr lang="cs-CZ" sz="1800" dirty="0">
                <a:latin typeface="Calibri"/>
                <a:ea typeface="Open Sans"/>
                <a:cs typeface="Calibri"/>
              </a:rPr>
              <a:t>Centrum dopravního výzkumu, v. v. i.</a:t>
            </a:r>
          </a:p>
          <a:p>
            <a:pPr>
              <a:spcAft>
                <a:spcPts val="0"/>
              </a:spcAft>
              <a:defRPr/>
            </a:pPr>
            <a:r>
              <a:rPr lang="cs-CZ" sz="1800" dirty="0">
                <a:latin typeface="Calibri"/>
                <a:ea typeface="Open Sans"/>
                <a:cs typeface="Calibri"/>
              </a:rPr>
              <a:t>Líšeňská 33a, 636 00 Brno</a:t>
            </a:r>
          </a:p>
          <a:p>
            <a:pPr>
              <a:spcAft>
                <a:spcPts val="0"/>
              </a:spcAft>
              <a:defRPr/>
            </a:pPr>
            <a:r>
              <a:rPr lang="cs-CZ" sz="1800" dirty="0">
                <a:latin typeface="Calibri"/>
                <a:ea typeface="Open Sans"/>
                <a:cs typeface="Calibri"/>
              </a:rPr>
              <a:t>www.cdv.cz</a:t>
            </a:r>
          </a:p>
        </p:txBody>
      </p:sp>
    </p:spTree>
    <p:extLst>
      <p:ext uri="{BB962C8B-B14F-4D97-AF65-F5344CB8AC3E}">
        <p14:creationId xmlns:p14="http://schemas.microsoft.com/office/powerpoint/2010/main" val="481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B6F19-57E7-5B35-4CA3-9172A60400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754" y="3383451"/>
            <a:ext cx="3932237" cy="95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u="none">
                <a:solidFill>
                  <a:srgbClr val="257D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Name </a:t>
            </a:r>
            <a:r>
              <a:rPr lang="cs-CZ" dirty="0" err="1">
                <a:latin typeface="Calibri"/>
                <a:ea typeface="Open Sans"/>
                <a:cs typeface="Open Sans"/>
              </a:rPr>
              <a:t>Surname</a:t>
            </a:r>
            <a:endParaRPr lang="cs-CZ" dirty="0">
              <a:latin typeface="Calibri"/>
              <a:ea typeface="Open Sans"/>
              <a:cs typeface="Open Sans"/>
            </a:endParaRPr>
          </a:p>
          <a:p>
            <a:pPr>
              <a:spcAft>
                <a:spcPts val="0"/>
              </a:spcAft>
              <a:defRPr/>
            </a:pPr>
            <a:r>
              <a:rPr lang="cs-CZ" dirty="0">
                <a:latin typeface="Calibri"/>
                <a:ea typeface="Open Sans"/>
                <a:cs typeface="Open Sans"/>
              </a:rPr>
              <a:t>email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3B90A65-378E-4E5F-EDF1-BB5998CEB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56" y="6638925"/>
            <a:ext cx="12339262" cy="21907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F7D5C98-A487-0D73-FC66-1AD69F402FC4}"/>
              </a:ext>
            </a:extLst>
          </p:cNvPr>
          <p:cNvSpPr txBox="1"/>
          <p:nvPr userDrawn="1"/>
        </p:nvSpPr>
        <p:spPr>
          <a:xfrm>
            <a:off x="535754" y="4530202"/>
            <a:ext cx="344613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1800" dirty="0" err="1">
                <a:latin typeface="Calibri"/>
                <a:ea typeface="Open Sans"/>
                <a:cs typeface="Calibri"/>
              </a:rPr>
              <a:t>phone</a:t>
            </a:r>
            <a:r>
              <a:rPr lang="cs-CZ" sz="1800" dirty="0">
                <a:latin typeface="Calibri"/>
                <a:ea typeface="Open Sans"/>
                <a:cs typeface="Calibri"/>
              </a:rPr>
              <a:t>: +420 541 641 711</a:t>
            </a:r>
          </a:p>
          <a:p>
            <a:pPr>
              <a:spcAft>
                <a:spcPts val="0"/>
              </a:spcAft>
              <a:defRPr/>
            </a:pPr>
            <a:r>
              <a:rPr lang="cs-CZ" sz="1800" dirty="0">
                <a:latin typeface="Calibri"/>
                <a:ea typeface="Open Sans"/>
                <a:cs typeface="Calibri"/>
              </a:rPr>
              <a:t>Transport </a:t>
            </a:r>
            <a:r>
              <a:rPr lang="cs-CZ" sz="1800" dirty="0" err="1">
                <a:latin typeface="Calibri"/>
                <a:ea typeface="Open Sans"/>
                <a:cs typeface="Calibri"/>
              </a:rPr>
              <a:t>Research</a:t>
            </a:r>
            <a:r>
              <a:rPr lang="cs-CZ" sz="1800" dirty="0">
                <a:latin typeface="Calibri"/>
                <a:ea typeface="Open Sans"/>
                <a:cs typeface="Calibri"/>
              </a:rPr>
              <a:t> Centre</a:t>
            </a:r>
          </a:p>
          <a:p>
            <a:pPr>
              <a:spcAft>
                <a:spcPts val="0"/>
              </a:spcAft>
              <a:defRPr/>
            </a:pPr>
            <a:r>
              <a:rPr lang="cs-CZ" sz="1800" dirty="0">
                <a:latin typeface="Calibri"/>
                <a:ea typeface="Open Sans"/>
                <a:cs typeface="Calibri"/>
              </a:rPr>
              <a:t>Líšeňská 33a, 636 00 Brno</a:t>
            </a:r>
          </a:p>
          <a:p>
            <a:pPr>
              <a:spcAft>
                <a:spcPts val="0"/>
              </a:spcAft>
              <a:defRPr/>
            </a:pPr>
            <a:r>
              <a:rPr lang="cs-CZ" sz="1800" dirty="0">
                <a:latin typeface="Calibri"/>
                <a:ea typeface="Open Sans"/>
                <a:cs typeface="Calibri"/>
              </a:rPr>
              <a:t>www.cdv.cz/en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F67A3D-E7C8-4874-1C15-076AB76C37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111" y="661110"/>
            <a:ext cx="2969418" cy="723226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22687FA-DDDC-CAC5-09B6-98276F6D44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754" y="2604539"/>
            <a:ext cx="5444072" cy="487292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3400" b="1">
                <a:solidFill>
                  <a:srgbClr val="0D4D88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="1">
                <a:solidFill>
                  <a:srgbClr val="257DC0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18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Děkuji vám za pozornost.</a:t>
            </a:r>
          </a:p>
        </p:txBody>
      </p:sp>
    </p:spTree>
    <p:extLst>
      <p:ext uri="{BB962C8B-B14F-4D97-AF65-F5344CB8AC3E}">
        <p14:creationId xmlns:p14="http://schemas.microsoft.com/office/powerpoint/2010/main" val="8152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693AA-7CD5-2FB2-D029-2D2965C75A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3584264"/>
            <a:ext cx="12193668" cy="4866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Podnázev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47AAC9-65E0-0C90-63F4-1DF3402BE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7251"/>
            <a:ext cx="12192000" cy="813729"/>
          </a:xfrm>
          <a:prstGeom prst="rect">
            <a:avLst/>
          </a:prstGeom>
        </p:spPr>
        <p:txBody>
          <a:bodyPr/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12ADF2B-34AF-2422-5A3C-122DD62A7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840" y="444298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57DC0"/>
                </a:solidFill>
              </a:defRPr>
            </a:lvl1pPr>
          </a:lstStyle>
          <a:p>
            <a:r>
              <a:rPr lang="cs-CZ" sz="4400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Centrum dopravního výzkumu, v. v. i.</a:t>
            </a:r>
          </a:p>
          <a:p>
            <a:r>
              <a:rPr lang="cs-CZ" dirty="0"/>
              <a:t>datum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6264E71-1E31-9C3D-4D21-BF948F8ED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041" y="171071"/>
            <a:ext cx="2870092" cy="919696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7FE2114F-3894-8267-6457-9A6DB0897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842" y="0"/>
            <a:ext cx="2282566" cy="1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id="{F120021E-B0F4-9207-FCE6-FA36E1567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" y="2588449"/>
            <a:ext cx="12191166" cy="16730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A1CE1F-00A5-4226-0C14-918DB8AD7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863" y="297293"/>
            <a:ext cx="938135" cy="1178555"/>
          </a:xfrm>
          <a:prstGeom prst="rect">
            <a:avLst/>
          </a:prstGeom>
        </p:spPr>
      </p:pic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96FA065C-D75B-3D96-FE7A-50A0EF4D00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" y="297293"/>
            <a:ext cx="2548177" cy="605451"/>
          </a:xfrm>
          <a:prstGeom prst="rect">
            <a:avLst/>
          </a:prstGeom>
        </p:spPr>
      </p:pic>
      <p:sp>
        <p:nvSpPr>
          <p:cNvPr id="2" name="Zástupný text 10">
            <a:extLst>
              <a:ext uri="{FF2B5EF4-FFF2-40B4-BE49-F238E27FC236}">
                <a16:creationId xmlns:a16="http://schemas.microsoft.com/office/drawing/2014/main" id="{F89ABE7A-DFB3-7A87-C790-F69403234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34" y="2732957"/>
            <a:ext cx="12192000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text 12">
            <a:extLst>
              <a:ext uri="{FF2B5EF4-FFF2-40B4-BE49-F238E27FC236}">
                <a16:creationId xmlns:a16="http://schemas.microsoft.com/office/drawing/2014/main" id="{0BD22D34-FC9B-1DDB-D713-ABCAEC7E5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588" y="3643313"/>
            <a:ext cx="12192001" cy="455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4" name="Zástupný text 5">
            <a:extLst>
              <a:ext uri="{FF2B5EF4-FFF2-40B4-BE49-F238E27FC236}">
                <a16:creationId xmlns:a16="http://schemas.microsoft.com/office/drawing/2014/main" id="{965D4BE3-D15A-614D-18D1-CB9D071FA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840" y="444298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57DC0"/>
                </a:solidFill>
              </a:defRPr>
            </a:lvl1pPr>
          </a:lstStyle>
          <a:p>
            <a:r>
              <a:rPr lang="cs-CZ" sz="4400" dirty="0"/>
              <a:t>Name </a:t>
            </a:r>
            <a:r>
              <a:rPr lang="cs-CZ" sz="4400" dirty="0" err="1"/>
              <a:t>Surname</a:t>
            </a:r>
            <a:endParaRPr lang="cs-CZ" sz="4400" dirty="0"/>
          </a:p>
          <a:p>
            <a:r>
              <a:rPr lang="cs-CZ" dirty="0"/>
              <a:t>role</a:t>
            </a:r>
          </a:p>
          <a:p>
            <a:r>
              <a:rPr lang="cs-CZ" dirty="0"/>
              <a:t>Transport </a:t>
            </a:r>
            <a:r>
              <a:rPr lang="cs-CZ" dirty="0" err="1"/>
              <a:t>Research</a:t>
            </a:r>
            <a:r>
              <a:rPr lang="cs-CZ" dirty="0"/>
              <a:t> Centre</a:t>
            </a:r>
          </a:p>
          <a:p>
            <a:r>
              <a:rPr lang="cs-CZ" dirty="0" err="1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7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646712B-5AB1-F7C7-8249-94637BFA43FC}"/>
              </a:ext>
            </a:extLst>
          </p:cNvPr>
          <p:cNvSpPr/>
          <p:nvPr userDrawn="1"/>
        </p:nvSpPr>
        <p:spPr>
          <a:xfrm>
            <a:off x="-1588" y="2381250"/>
            <a:ext cx="12193588" cy="1924050"/>
          </a:xfrm>
          <a:prstGeom prst="rect">
            <a:avLst/>
          </a:prstGeom>
          <a:solidFill>
            <a:srgbClr val="0D4D88"/>
          </a:solidFill>
          <a:ln>
            <a:solidFill>
              <a:srgbClr val="0D4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A1CE1F-00A5-4226-0C14-918DB8AD7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863" y="297293"/>
            <a:ext cx="938135" cy="1178555"/>
          </a:xfrm>
          <a:prstGeom prst="rect">
            <a:avLst/>
          </a:prstGeom>
        </p:spPr>
      </p:pic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96FA065C-D75B-3D96-FE7A-50A0EF4D0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" y="297293"/>
            <a:ext cx="2548177" cy="605451"/>
          </a:xfrm>
          <a:prstGeom prst="rect">
            <a:avLst/>
          </a:prstGeom>
        </p:spPr>
      </p:pic>
      <p:sp>
        <p:nvSpPr>
          <p:cNvPr id="2" name="Zástupný text 10">
            <a:extLst>
              <a:ext uri="{FF2B5EF4-FFF2-40B4-BE49-F238E27FC236}">
                <a16:creationId xmlns:a16="http://schemas.microsoft.com/office/drawing/2014/main" id="{F89ABE7A-DFB3-7A87-C790-F69403234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34" y="2732957"/>
            <a:ext cx="12192000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text 12">
            <a:extLst>
              <a:ext uri="{FF2B5EF4-FFF2-40B4-BE49-F238E27FC236}">
                <a16:creationId xmlns:a16="http://schemas.microsoft.com/office/drawing/2014/main" id="{0BD22D34-FC9B-1DDB-D713-ABCAEC7E5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588" y="3643313"/>
            <a:ext cx="12192001" cy="455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4" name="Zástupný text 5">
            <a:extLst>
              <a:ext uri="{FF2B5EF4-FFF2-40B4-BE49-F238E27FC236}">
                <a16:creationId xmlns:a16="http://schemas.microsoft.com/office/drawing/2014/main" id="{965D4BE3-D15A-614D-18D1-CB9D071FA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840" y="444298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57DC0"/>
                </a:solidFill>
              </a:defRPr>
            </a:lvl1pPr>
          </a:lstStyle>
          <a:p>
            <a:r>
              <a:rPr lang="cs-CZ" sz="4400" dirty="0"/>
              <a:t>Name </a:t>
            </a:r>
            <a:r>
              <a:rPr lang="cs-CZ" sz="4400" dirty="0" err="1"/>
              <a:t>Surname</a:t>
            </a:r>
            <a:endParaRPr lang="cs-CZ" sz="4400" dirty="0"/>
          </a:p>
          <a:p>
            <a:r>
              <a:rPr lang="cs-CZ" dirty="0"/>
              <a:t>role</a:t>
            </a:r>
          </a:p>
          <a:p>
            <a:r>
              <a:rPr lang="cs-CZ" dirty="0"/>
              <a:t>Transport </a:t>
            </a:r>
            <a:r>
              <a:rPr lang="cs-CZ" dirty="0" err="1"/>
              <a:t>Research</a:t>
            </a:r>
            <a:r>
              <a:rPr lang="cs-CZ" dirty="0"/>
              <a:t> Centre</a:t>
            </a:r>
          </a:p>
          <a:p>
            <a:r>
              <a:rPr lang="cs-CZ" dirty="0" err="1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6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4A736D3-8A9C-47AA-425F-E16C2CA0B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863" y="297293"/>
            <a:ext cx="938135" cy="1178555"/>
          </a:xfrm>
          <a:prstGeom prst="rect">
            <a:avLst/>
          </a:prstGeom>
        </p:spPr>
      </p:pic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C14D6DA2-BF20-A708-A1C0-50909AD82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" y="297293"/>
            <a:ext cx="2548177" cy="605451"/>
          </a:xfrm>
          <a:prstGeom prst="rect">
            <a:avLst/>
          </a:prstGeom>
        </p:spPr>
      </p:pic>
      <p:sp>
        <p:nvSpPr>
          <p:cNvPr id="3" name="Zástupný text 10">
            <a:extLst>
              <a:ext uri="{FF2B5EF4-FFF2-40B4-BE49-F238E27FC236}">
                <a16:creationId xmlns:a16="http://schemas.microsoft.com/office/drawing/2014/main" id="{43BE31E0-1333-276F-07AC-2F3A92B159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34" y="2732957"/>
            <a:ext cx="12192000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4" name="Zástupný text 5">
            <a:extLst>
              <a:ext uri="{FF2B5EF4-FFF2-40B4-BE49-F238E27FC236}">
                <a16:creationId xmlns:a16="http://schemas.microsoft.com/office/drawing/2014/main" id="{667F77A9-7938-9803-57B5-E4834B069C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840" y="444298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57DC0"/>
                </a:solidFill>
              </a:defRPr>
            </a:lvl1pPr>
          </a:lstStyle>
          <a:p>
            <a:r>
              <a:rPr lang="cs-CZ" sz="4400" dirty="0"/>
              <a:t>Name </a:t>
            </a:r>
            <a:r>
              <a:rPr lang="cs-CZ" sz="4400" dirty="0" err="1"/>
              <a:t>Surname</a:t>
            </a:r>
            <a:endParaRPr lang="cs-CZ" sz="4400" dirty="0"/>
          </a:p>
          <a:p>
            <a:r>
              <a:rPr lang="cs-CZ" dirty="0"/>
              <a:t>role</a:t>
            </a:r>
          </a:p>
          <a:p>
            <a:r>
              <a:rPr lang="cs-CZ" dirty="0"/>
              <a:t>Transport </a:t>
            </a:r>
            <a:r>
              <a:rPr lang="cs-CZ" dirty="0" err="1"/>
              <a:t>Research</a:t>
            </a:r>
            <a:r>
              <a:rPr lang="cs-CZ" dirty="0"/>
              <a:t> Centre</a:t>
            </a:r>
          </a:p>
          <a:p>
            <a:r>
              <a:rPr lang="cs-CZ" dirty="0" err="1"/>
              <a:t>date</a:t>
            </a:r>
            <a:endParaRPr lang="cs-CZ" dirty="0"/>
          </a:p>
        </p:txBody>
      </p:sp>
      <p:sp>
        <p:nvSpPr>
          <p:cNvPr id="7" name="Zástupný text 12">
            <a:extLst>
              <a:ext uri="{FF2B5EF4-FFF2-40B4-BE49-F238E27FC236}">
                <a16:creationId xmlns:a16="http://schemas.microsoft.com/office/drawing/2014/main" id="{E767C171-E78A-ED68-F9C3-19E361FAB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588" y="3643313"/>
            <a:ext cx="12192001" cy="455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4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bloha, exteriér&#10;&#10;Popis byl vytvořen automaticky">
            <a:extLst>
              <a:ext uri="{FF2B5EF4-FFF2-40B4-BE49-F238E27FC236}">
                <a16:creationId xmlns:a16="http://schemas.microsoft.com/office/drawing/2014/main" id="{CF3119E2-1065-5886-E1F7-0A644E95A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897765B2-C256-78B4-DB4F-6E23E269C9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" y="297293"/>
            <a:ext cx="2613998" cy="621551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A2C3478-664D-0D0D-72D3-7E885BC7E8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6825" y="24361"/>
            <a:ext cx="2367610" cy="1673074"/>
          </a:xfrm>
          <a:prstGeom prst="rect">
            <a:avLst/>
          </a:prstGeom>
        </p:spPr>
      </p:pic>
      <p:sp>
        <p:nvSpPr>
          <p:cNvPr id="4" name="Zástupný text 10">
            <a:extLst>
              <a:ext uri="{FF2B5EF4-FFF2-40B4-BE49-F238E27FC236}">
                <a16:creationId xmlns:a16="http://schemas.microsoft.com/office/drawing/2014/main" id="{244C2F52-B49E-8221-B410-E9208176EB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34" y="2732957"/>
            <a:ext cx="12192000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text 12">
            <a:extLst>
              <a:ext uri="{FF2B5EF4-FFF2-40B4-BE49-F238E27FC236}">
                <a16:creationId xmlns:a16="http://schemas.microsoft.com/office/drawing/2014/main" id="{008CCC49-80C6-2A48-4454-B8DA3C370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588" y="3643313"/>
            <a:ext cx="12192001" cy="455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8" name="Zástupný text 5">
            <a:extLst>
              <a:ext uri="{FF2B5EF4-FFF2-40B4-BE49-F238E27FC236}">
                <a16:creationId xmlns:a16="http://schemas.microsoft.com/office/drawing/2014/main" id="{2F371B02-0E6F-31F7-22B6-9650AD0B2C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840" y="444298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sz="4400" dirty="0"/>
              <a:t>Name </a:t>
            </a:r>
            <a:r>
              <a:rPr lang="cs-CZ" sz="4400" dirty="0" err="1"/>
              <a:t>Surname</a:t>
            </a:r>
            <a:endParaRPr lang="cs-CZ" sz="4400" dirty="0"/>
          </a:p>
          <a:p>
            <a:r>
              <a:rPr lang="cs-CZ" dirty="0"/>
              <a:t>role</a:t>
            </a:r>
          </a:p>
          <a:p>
            <a:r>
              <a:rPr lang="cs-CZ" dirty="0"/>
              <a:t>Transport </a:t>
            </a:r>
            <a:r>
              <a:rPr lang="cs-CZ" dirty="0" err="1"/>
              <a:t>Research</a:t>
            </a:r>
            <a:r>
              <a:rPr lang="cs-CZ" dirty="0"/>
              <a:t> Centre</a:t>
            </a:r>
          </a:p>
          <a:p>
            <a:r>
              <a:rPr lang="cs-CZ" dirty="0" err="1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3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trom&#10;&#10;Popis byl vytvořen automaticky">
            <a:extLst>
              <a:ext uri="{FF2B5EF4-FFF2-40B4-BE49-F238E27FC236}">
                <a16:creationId xmlns:a16="http://schemas.microsoft.com/office/drawing/2014/main" id="{9EE63FE6-5BD6-315C-32E9-C0651840E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Obrázek 9">
            <a:extLst>
              <a:ext uri="{FF2B5EF4-FFF2-40B4-BE49-F238E27FC236}">
                <a16:creationId xmlns:a16="http://schemas.microsoft.com/office/drawing/2014/main" id="{DC88ED23-4780-487E-107D-F11BC5FB48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726" y="298280"/>
            <a:ext cx="2827279" cy="6104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7C7D53-5C91-639C-441F-4D17DB114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1740" y="298280"/>
            <a:ext cx="838207" cy="11300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3742E4-57BA-303B-509C-B01DDF704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" y="3061795"/>
            <a:ext cx="12191166" cy="750614"/>
          </a:xfrm>
          <a:prstGeom prst="rect">
            <a:avLst/>
          </a:prstGeo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Centrum dopravního výzkumu, v. v. i.</a:t>
            </a:r>
          </a:p>
        </p:txBody>
      </p:sp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A1A9366A-F4CD-F7EE-FEE1-003F62BE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3726" y="4419277"/>
            <a:ext cx="4943600" cy="19059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sz="3200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Centrum dopravního výzkumu, v. v. i.</a:t>
            </a:r>
          </a:p>
          <a:p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604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trom&#10;&#10;Popis byl vytvořen automaticky">
            <a:extLst>
              <a:ext uri="{FF2B5EF4-FFF2-40B4-BE49-F238E27FC236}">
                <a16:creationId xmlns:a16="http://schemas.microsoft.com/office/drawing/2014/main" id="{E2EDBCFD-9CC0-562F-6029-688FE40F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3742E4-57BA-303B-509C-B01DDF704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" y="3053693"/>
            <a:ext cx="12191166" cy="750614"/>
          </a:xfrm>
          <a:prstGeom prst="rect">
            <a:avLst/>
          </a:prstGeo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Transport </a:t>
            </a:r>
            <a:r>
              <a:rPr lang="cs-CZ" dirty="0" err="1"/>
              <a:t>Research</a:t>
            </a:r>
            <a:r>
              <a:rPr lang="cs-CZ" dirty="0"/>
              <a:t> Centre</a:t>
            </a:r>
          </a:p>
        </p:txBody>
      </p:sp>
      <p:pic>
        <p:nvPicPr>
          <p:cNvPr id="11" name="Obrázek 10" descr="Obsah obrázku text, klipart&#10;&#10;Popis byl vytvořen automaticky">
            <a:extLst>
              <a:ext uri="{FF2B5EF4-FFF2-40B4-BE49-F238E27FC236}">
                <a16:creationId xmlns:a16="http://schemas.microsoft.com/office/drawing/2014/main" id="{566948BE-0F54-B234-4C20-A3FB134A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" y="297293"/>
            <a:ext cx="2613998" cy="621551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FD9AC61B-9930-42D3-8265-62A2D2009A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6825" y="24361"/>
            <a:ext cx="2367610" cy="1673074"/>
          </a:xfrm>
          <a:prstGeom prst="rect">
            <a:avLst/>
          </a:prstGeom>
        </p:spPr>
      </p:pic>
      <p:sp>
        <p:nvSpPr>
          <p:cNvPr id="3" name="Zástupný text 5">
            <a:extLst>
              <a:ext uri="{FF2B5EF4-FFF2-40B4-BE49-F238E27FC236}">
                <a16:creationId xmlns:a16="http://schemas.microsoft.com/office/drawing/2014/main" id="{6B2D9457-64DB-38F7-BFB3-1F25F8A9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840" y="4442982"/>
            <a:ext cx="5904953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sz="4400" dirty="0"/>
              <a:t>Name </a:t>
            </a:r>
            <a:r>
              <a:rPr lang="cs-CZ" sz="4400" dirty="0" err="1"/>
              <a:t>Surname</a:t>
            </a:r>
            <a:endParaRPr lang="cs-CZ" sz="4400" dirty="0"/>
          </a:p>
          <a:p>
            <a:r>
              <a:rPr lang="cs-CZ" dirty="0"/>
              <a:t>role</a:t>
            </a:r>
          </a:p>
          <a:p>
            <a:r>
              <a:rPr lang="cs-CZ" dirty="0"/>
              <a:t>Transport </a:t>
            </a:r>
            <a:r>
              <a:rPr lang="cs-CZ" dirty="0" err="1"/>
              <a:t>Research</a:t>
            </a:r>
            <a:r>
              <a:rPr lang="cs-CZ" dirty="0"/>
              <a:t> Centre</a:t>
            </a:r>
          </a:p>
          <a:p>
            <a:r>
              <a:rPr lang="cs-CZ" dirty="0" err="1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0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9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9" r:id="rId2"/>
    <p:sldLayoutId id="2147483666" r:id="rId3"/>
    <p:sldLayoutId id="2147483662" r:id="rId4"/>
    <p:sldLayoutId id="2147483700" r:id="rId5"/>
    <p:sldLayoutId id="2147483663" r:id="rId6"/>
    <p:sldLayoutId id="2147483682" r:id="rId7"/>
    <p:sldLayoutId id="2147483667" r:id="rId8"/>
    <p:sldLayoutId id="2147483681" r:id="rId9"/>
    <p:sldLayoutId id="2147483685" r:id="rId10"/>
    <p:sldLayoutId id="2147483686" r:id="rId11"/>
    <p:sldLayoutId id="2147483688" r:id="rId12"/>
    <p:sldLayoutId id="2147483695" r:id="rId13"/>
    <p:sldLayoutId id="2147483672" r:id="rId14"/>
    <p:sldLayoutId id="2147483689" r:id="rId15"/>
    <p:sldLayoutId id="2147483690" r:id="rId16"/>
    <p:sldLayoutId id="2147483691" r:id="rId17"/>
    <p:sldLayoutId id="2147483679" r:id="rId18"/>
    <p:sldLayoutId id="2147483694" r:id="rId19"/>
    <p:sldLayoutId id="2147483674" r:id="rId20"/>
    <p:sldLayoutId id="2147483692" r:id="rId21"/>
    <p:sldLayoutId id="2147483693" r:id="rId22"/>
    <p:sldLayoutId id="2147483696" r:id="rId23"/>
    <p:sldLayoutId id="2147483697" r:id="rId24"/>
    <p:sldLayoutId id="214748369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062F15-AB02-BAFE-C63C-38CF365300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Ing. Jiří Jedlička, Ph.D. </a:t>
            </a:r>
          </a:p>
          <a:p>
            <a:r>
              <a:rPr lang="cs-CZ" dirty="0"/>
              <a:t>Výzkumný pracovník</a:t>
            </a:r>
          </a:p>
          <a:p>
            <a:r>
              <a:rPr lang="cs-CZ" dirty="0"/>
              <a:t>Centrum dopravního výzkumu, </a:t>
            </a:r>
            <a:r>
              <a:rPr lang="cs-CZ" dirty="0" err="1"/>
              <a:t>v.v.i</a:t>
            </a:r>
            <a:r>
              <a:rPr lang="cs-CZ" dirty="0"/>
              <a:t>.</a:t>
            </a:r>
          </a:p>
          <a:p>
            <a:r>
              <a:rPr lang="cs-CZ" dirty="0"/>
              <a:t>28. 4. 2023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76C3859-4EF0-C346-59AF-FB89CE661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587" y="2525979"/>
            <a:ext cx="12192000" cy="769937"/>
          </a:xfrm>
        </p:spPr>
        <p:txBody>
          <a:bodyPr/>
          <a:lstStyle/>
          <a:p>
            <a:pPr lvl="0"/>
            <a:r>
              <a:rPr lang="cs-CZ" dirty="0"/>
              <a:t>Seznámení s aktualizací TP 99 Vysazování</a:t>
            </a:r>
          </a:p>
          <a:p>
            <a:pPr lvl="0"/>
            <a:r>
              <a:rPr lang="cs-CZ" dirty="0"/>
              <a:t>a ošetřování silniční vegetace</a:t>
            </a:r>
          </a:p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074AC80-6A89-3130-D362-CD34FCAEA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407DE98-D4F3-2A05-A0C3-4C7FAE8EE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7220AC-8430-1365-41F0-4C3B32356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Ing. Jiří Jedlička, Ph.D.</a:t>
            </a:r>
          </a:p>
          <a:p>
            <a:r>
              <a:rPr lang="cs-CZ" dirty="0"/>
              <a:t>mobil: 721 222 994</a:t>
            </a:r>
          </a:p>
        </p:txBody>
      </p:sp>
    </p:spTree>
    <p:extLst>
      <p:ext uri="{BB962C8B-B14F-4D97-AF65-F5344CB8AC3E}">
        <p14:creationId xmlns:p14="http://schemas.microsoft.com/office/powerpoint/2010/main" val="105366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A60743A-D8EA-1D32-641B-837B34764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/>
              <a:t>Potřeba změny, účel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/>
              <a:t>Struktura TP 99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/>
              <a:t>Podněty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/>
              <a:t>Závěr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03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ED79F0-C193-14C9-0CF9-7B2C22382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Potřeby změny, účel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Zahrnutí nových poznatků ve všech oblastech. Původní TP 1999.</a:t>
            </a:r>
          </a:p>
          <a:p>
            <a:r>
              <a:rPr lang="cs-CZ" sz="2400" dirty="0"/>
              <a:t>Reakce na změny legislativy,</a:t>
            </a:r>
          </a:p>
          <a:p>
            <a:r>
              <a:rPr lang="cs-CZ" sz="2400" dirty="0"/>
              <a:t>Zpřesnění postupů při projektování a následné výsadbě a údržbě.</a:t>
            </a:r>
          </a:p>
          <a:p>
            <a:r>
              <a:rPr lang="cs-CZ" sz="2400" dirty="0"/>
              <a:t>Nová struktura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55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ED79F0-C193-14C9-0CF9-7B2C22382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Potřeby změny, účel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Pro potřeby správců komunikací při plánování, vysazování a následné péči o silniční vegetaci,</a:t>
            </a:r>
          </a:p>
          <a:p>
            <a:r>
              <a:rPr lang="cs-CZ" sz="2400" dirty="0"/>
              <a:t>zaměřeny na péči o vegetaci na silničních pozemcích v krajině, </a:t>
            </a:r>
          </a:p>
          <a:p>
            <a:r>
              <a:rPr lang="cs-CZ" sz="2400" dirty="0"/>
              <a:t>v přiměřeném rozsahu jsou vhodné i pro péči o zeleň podél pozemních komunikací v obcích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940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ED79F0-C193-14C9-0CF9-7B2C22382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Potřeby změny, účel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silniční doprovodná zeleň, nebo silniční vegetace, je běžná součást životního prostředí,</a:t>
            </a:r>
          </a:p>
          <a:p>
            <a:r>
              <a:rPr lang="cs-CZ" sz="2400" dirty="0"/>
              <a:t>travnaté porosty, keře a dřeviny resp. stromy, aleje a stromořadí, </a:t>
            </a:r>
          </a:p>
          <a:p>
            <a:r>
              <a:rPr lang="cs-CZ" sz="2400" dirty="0"/>
              <a:t>pozitivní i </a:t>
            </a:r>
            <a:r>
              <a:rPr lang="cs-CZ" sz="2400" dirty="0" err="1"/>
              <a:t>nedegativní</a:t>
            </a:r>
            <a:r>
              <a:rPr lang="cs-CZ" sz="2400" dirty="0"/>
              <a:t> dopady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679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ED79F0-C193-14C9-0CF9-7B2C22382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193" y="1182687"/>
            <a:ext cx="11238283" cy="448827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Struktura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cs-CZ" sz="2400" dirty="0"/>
              <a:t>1	ÚVOD	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cs-CZ" sz="2400" dirty="0"/>
              <a:t>2	FUNKCE A VÝZNAM SILNIČNÍ VEGETACE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cs-CZ" sz="2400" dirty="0"/>
              <a:t>3	PROJEKTOVÁNÍ VEGETAČNÍCH ÚPRAV</a:t>
            </a:r>
          </a:p>
          <a:p>
            <a:pPr marL="822325" lvl="1" indent="-285750">
              <a:tabLst>
                <a:tab pos="536575" algn="l"/>
              </a:tabLst>
            </a:pPr>
            <a:r>
              <a:rPr lang="cs-CZ" sz="1800" dirty="0">
                <a:solidFill>
                  <a:srgbClr val="0D4D88"/>
                </a:solidFill>
              </a:rPr>
              <a:t>vstupní data, stupně projektové dokumentace, , specifikace prací v jednotlivých stupních,</a:t>
            </a:r>
          </a:p>
          <a:p>
            <a:pPr marL="457200" indent="-457200">
              <a:buAutoNum type="arabicPlain" startAt="4"/>
              <a:tabLst>
                <a:tab pos="536575" algn="l"/>
              </a:tabLst>
            </a:pPr>
            <a:r>
              <a:rPr lang="cs-CZ" sz="2400" dirty="0"/>
              <a:t>VÝSADBY</a:t>
            </a:r>
          </a:p>
          <a:p>
            <a:pPr marL="720725" indent="-184150">
              <a:tabLst>
                <a:tab pos="536575" algn="l"/>
              </a:tabLst>
            </a:pPr>
            <a:r>
              <a:rPr lang="cs-CZ" sz="1800" dirty="0"/>
              <a:t>obecné zásady a způsoby, technologie, ozelenění nových komunikací, obnova stávající zeleně, náhradní výsadba, technický dozor </a:t>
            </a:r>
          </a:p>
          <a:p>
            <a:pPr marL="457200" indent="-457200">
              <a:buAutoNum type="arabicPlain" startAt="5"/>
              <a:tabLst>
                <a:tab pos="536575" algn="l"/>
              </a:tabLst>
            </a:pPr>
            <a:r>
              <a:rPr lang="cs-CZ" sz="2400" dirty="0"/>
              <a:t>PŮDA</a:t>
            </a:r>
          </a:p>
          <a:p>
            <a:pPr marL="720725" indent="-184150">
              <a:tabLst>
                <a:tab pos="536575" algn="l"/>
              </a:tabLst>
            </a:pPr>
            <a:r>
              <a:rPr lang="cs-CZ" sz="1800" dirty="0"/>
              <a:t>typy vegetačních profilů, pedologický popis, příprava a odplevelení	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9570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ED79F0-C193-14C9-0CF9-7B2C22382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61" y="1439069"/>
            <a:ext cx="11146878" cy="45338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Struktura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cs-CZ" sz="2400" dirty="0"/>
              <a:t>6	TRÁVNÍKY</a:t>
            </a:r>
          </a:p>
          <a:p>
            <a:pPr marL="720725" indent="-184150">
              <a:tabLst>
                <a:tab pos="536575" algn="l"/>
              </a:tabLst>
            </a:pPr>
            <a:r>
              <a:rPr lang="cs-CZ" sz="1800" dirty="0"/>
              <a:t>Typy trávníků, způsob založení, druhová skladba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cs-CZ" sz="2400" dirty="0"/>
              <a:t>7	DŘEVINY</a:t>
            </a:r>
          </a:p>
          <a:p>
            <a:pPr marL="720725" indent="-184150">
              <a:tabLst>
                <a:tab pos="536575" algn="l"/>
              </a:tabLst>
            </a:pPr>
            <a:r>
              <a:rPr lang="cs-CZ" sz="1800" dirty="0"/>
              <a:t>Stromy, keře, druhová skladba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cs-CZ" sz="2400" dirty="0"/>
              <a:t>8	PASPORTIZACE A PLÁNOVÁNÍ NÁSLEDNÉ PÉČE O VEGETACI</a:t>
            </a:r>
          </a:p>
          <a:p>
            <a:pPr marL="720725" indent="-184150">
              <a:tabLst>
                <a:tab pos="536575" algn="l"/>
              </a:tabLst>
            </a:pPr>
            <a:r>
              <a:rPr lang="cs-CZ" sz="1800" dirty="0"/>
              <a:t>průzkumy, plány následné péče, péče o travní porosty a výsadby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536575" algn="l"/>
              </a:tabLst>
            </a:pPr>
            <a:r>
              <a:rPr lang="cs-CZ" sz="2400" dirty="0"/>
              <a:t>9	KÁCENÍ, ODSTRAŇOVÁNÍ A OBNOVA SILNIČNÍ VEGETACE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536575" algn="l"/>
              </a:tabLst>
            </a:pPr>
            <a:r>
              <a:rPr lang="cs-CZ" sz="2400" dirty="0"/>
              <a:t>10	INVAZIVNÍ DRUHY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942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ED79F0-C193-14C9-0CF9-7B2C22382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61" y="1439069"/>
            <a:ext cx="11146878" cy="39798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Struktura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536575" algn="l"/>
              </a:tabLst>
            </a:pPr>
            <a:r>
              <a:rPr lang="cs-CZ" sz="2400" dirty="0"/>
              <a:t>11	CHOROBY A ŠKŮDCI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cs-CZ" sz="2400" dirty="0"/>
              <a:t>12	MANIPULACE SE ZEMINAMI VEGETAČNÍ VRSTVY</a:t>
            </a:r>
          </a:p>
          <a:p>
            <a:pPr marL="720725" indent="-184150">
              <a:tabLst>
                <a:tab pos="536575" algn="l"/>
              </a:tabLst>
            </a:pPr>
            <a:r>
              <a:rPr lang="cs-CZ" sz="1800" dirty="0"/>
              <a:t>Skrývka, rekultivace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536575" algn="l"/>
              </a:tabLst>
            </a:pPr>
            <a:r>
              <a:rPr lang="cs-CZ" sz="2400" dirty="0"/>
              <a:t>13	VYUŽITÍ PLOCH VEGETACE PROVOZOVANÝCH KOMUNIKACÍ JAKO SKLÁDKY 	MATERIÁLŮ A ZAŘÍZENÍ STAVENIŠTĚ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536575" algn="l"/>
              </a:tabLst>
            </a:pPr>
            <a:r>
              <a:rPr lang="cs-CZ" sz="2400" dirty="0"/>
              <a:t>14	ZÁSAHY CIZÍCH INVESTORŮ DO VEGETACE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635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ED79F0-C193-14C9-0CF9-7B2C22382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61" y="1439069"/>
            <a:ext cx="11146878" cy="39798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Závěr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400" dirty="0"/>
              <a:t>Zapracování </a:t>
            </a:r>
            <a:r>
              <a:rPr lang="cs-CZ" sz="2400"/>
              <a:t>podkladů ze </a:t>
            </a:r>
            <a:r>
              <a:rPr lang="cs-CZ" sz="2400" dirty="0"/>
              <a:t>Standardů AOPK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400" dirty="0"/>
              <a:t>Zapojení širokého spektra odborníků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400" dirty="0"/>
              <a:t>Aktualizovaný, moderní a živý předpis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400" dirty="0"/>
              <a:t>Podklad pro udržitelné plánování a údržbu silniční vegetace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400" dirty="0"/>
              <a:t>Podněty k zapracování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3568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PT CDV 2022" id="{56547686-04FB-4657-9B90-05A1C0139D3A}" vid="{22E73638-E831-48C8-B0E3-8D01510E103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Sablona_PPT_CDV_2022(1)</Template>
  <TotalTime>43</TotalTime>
  <Words>355</Words>
  <Application>Microsoft Office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Jedlička</dc:creator>
  <cp:lastModifiedBy>Jiří Jedlička</cp:lastModifiedBy>
  <cp:revision>6</cp:revision>
  <dcterms:created xsi:type="dcterms:W3CDTF">2023-04-25T03:07:12Z</dcterms:created>
  <dcterms:modified xsi:type="dcterms:W3CDTF">2023-04-25T03:50:54Z</dcterms:modified>
</cp:coreProperties>
</file>